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rts/chart9.xml" ContentType="application/vnd.openxmlformats-officedocument.drawingml.char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media/image1.png" ContentType="image/png"/>
  <Override PartName="/ppt/media/image2.jpeg" ContentType="image/jpeg"/>
  <Override PartName="/ppt/media/image3.jpeg" ContentType="image/jpeg"/>
  <Override PartName="/ppt/media/image4.png" ContentType="image/png"/>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_rels/presentation.xml.rels" ContentType="application/vnd.openxmlformats-package.relationships+xml"/>
  <Override PartName="/ppt/slides/slide26.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23.xml" ContentType="application/vnd.openxmlformats-officedocument.presentationml.slide+xml"/>
  <Override PartName="/ppt/slides/slide6.xml" ContentType="application/vnd.openxmlformats-officedocument.presentationml.slide+xml"/>
  <Override PartName="/ppt/slides/slide24.xml" ContentType="application/vnd.openxmlformats-officedocument.presentationml.slide+xml"/>
  <Override PartName="/ppt/slides/slide7.xml" ContentType="application/vnd.openxmlformats-officedocument.presentationml.slide+xml"/>
  <Override PartName="/ppt/slides/slide25.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_rels/slide9.xml.rels" ContentType="application/vnd.openxmlformats-package.relationships+xml"/>
  <Override PartName="/ppt/slides/_rels/slide35.xml.rels" ContentType="application/vnd.openxmlformats-package.relationships+xml"/>
  <Override PartName="/ppt/slides/_rels/slide1.xml.rels" ContentType="application/vnd.openxmlformats-package.relationships+xml"/>
  <Override PartName="/ppt/slides/_rels/slide36.xml.rels" ContentType="application/vnd.openxmlformats-package.relationships+xml"/>
  <Override PartName="/ppt/slides/_rels/slide2.xml.rels" ContentType="application/vnd.openxmlformats-package.relationships+xml"/>
  <Override PartName="/ppt/slides/_rels/slide37.xml.rels" ContentType="application/vnd.openxmlformats-package.relationships+xml"/>
  <Override PartName="/ppt/slides/_rels/slide3.xml.rels" ContentType="application/vnd.openxmlformats-package.relationships+xml"/>
  <Override PartName="/ppt/slides/_rels/slide38.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_rels/slide24.xml.rels" ContentType="application/vnd.openxmlformats-package.relationships+xml"/>
  <Override PartName="/ppt/slides/_rels/slide25.xml.rels" ContentType="application/vnd.openxmlformats-package.relationships+xml"/>
  <Override PartName="/ppt/slides/_rels/slide26.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31.xml.rels" ContentType="application/vnd.openxmlformats-package.relationships+xml"/>
  <Override PartName="/ppt/slides/_rels/slide32.xml.rels" ContentType="application/vnd.openxmlformats-package.relationships+xml"/>
  <Override PartName="/ppt/slides/_rels/slide33.xml.rels" ContentType="application/vnd.openxmlformats-package.relationships+xml"/>
  <Override PartName="/ppt/slides/_rels/slide34.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Lst>
  <p:sldSz cx="12188825"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40" Type="http://schemas.openxmlformats.org/officeDocument/2006/relationships/slide" Target="slides/slide36.xml"/><Relationship Id="rId41" Type="http://schemas.openxmlformats.org/officeDocument/2006/relationships/slide" Target="slides/slide37.xml"/><Relationship Id="rId42" Type="http://schemas.openxmlformats.org/officeDocument/2006/relationships/slide" Target="slides/slide38.xml"/>
</Relationships>
</file>

<file path=ppt/charts/chart1.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sz="2200" spc="-1" strike="noStrike">
                <a:solidFill>
                  <a:srgbClr val="595959"/>
                </a:solidFill>
                <a:latin typeface="Constantia"/>
              </a:defRPr>
            </a:pPr>
            <a:r>
              <a:rPr b="1" sz="2200" spc="-1" strike="noStrike">
                <a:solidFill>
                  <a:srgbClr val="595959"/>
                </a:solidFill>
                <a:latin typeface="Constantia"/>
              </a:rPr>
              <a:t>1. Ar Jūsų vaikas valgo lopšelyje-darželyje?</a:t>
            </a:r>
          </a:p>
        </c:rich>
      </c:tx>
      <c:overlay val="0"/>
    </c:title>
    <c:autoTitleDeleted val="0"/>
    <c:plotArea>
      <c:pieChart>
        <c:varyColors val="1"/>
        <c:ser>
          <c:idx val="0"/>
          <c:order val="0"/>
          <c:tx>
            <c:strRef>
              <c:f>label 0</c:f>
              <c:strCache>
                <c:ptCount val="1"/>
                <c:pt idx="0">
                  <c:v>1. Ar Jūsų vaikas valgo lopšelyje-darželyje?</c:v>
                </c:pt>
              </c:strCache>
            </c:strRef>
          </c:tx>
          <c:spPr>
            <a:solidFill>
              <a:srgbClr val="89c01c"/>
            </a:solidFill>
            <a:ln>
              <a:noFill/>
            </a:ln>
          </c:spPr>
          <c:explosion val="0"/>
          <c:dPt>
            <c:idx val="0"/>
            <c:spPr>
              <a:ln>
                <a:noFill/>
              </a:ln>
            </c:spPr>
          </c:dPt>
          <c:dLbls>
            <c:numFmt formatCode="0" sourceLinked="1"/>
            <c:dLbl>
              <c:idx val="0"/>
              <c:dLblPos val="ctr"/>
              <c:showLegendKey val="0"/>
              <c:showVal val="0"/>
              <c:showCatName val="0"/>
              <c:showSerName val="0"/>
              <c:showPercent val="1"/>
            </c:dLbl>
            <c:dLblPos val="ctr"/>
            <c:showLegendKey val="0"/>
            <c:showVal val="0"/>
            <c:showCatName val="0"/>
            <c:showSerName val="0"/>
            <c:showPercent val="1"/>
            <c:showLeaderLines val="0"/>
          </c:dLbls>
          <c:cat>
            <c:strRef>
              <c:f>categories</c:f>
              <c:strCache>
                <c:ptCount val="1"/>
                <c:pt idx="0">
                  <c:v>Taip</c:v>
                </c:pt>
              </c:strCache>
            </c:strRef>
          </c:cat>
          <c:val>
            <c:numRef>
              <c:f>0</c:f>
              <c:numCache>
                <c:formatCode>General</c:formatCode>
                <c:ptCount val="1"/>
                <c:pt idx="0">
                  <c:v>65</c:v>
                </c:pt>
              </c:numCache>
            </c:numRef>
          </c:val>
        </c:ser>
        <c:firstSliceAng val="0"/>
      </c:pieChart>
      <c:spPr>
        <a:noFill/>
        <a:ln>
          <a:noFill/>
        </a:ln>
      </c:spPr>
    </c:plotArea>
    <c:legend>
      <c:legendPos val="b"/>
      <c:overlay val="0"/>
      <c:spPr>
        <a:noFill/>
        <a:ln>
          <a:noFill/>
        </a:ln>
      </c:spPr>
      <c:txPr>
        <a:bodyPr/>
        <a:lstStyle/>
        <a:p>
          <a:pPr>
            <a:defRPr b="0" sz="900" spc="-1" strike="noStrike">
              <a:solidFill>
                <a:srgbClr val="595959"/>
              </a:solidFill>
              <a:latin typeface="Constantia"/>
            </a:defRPr>
          </a:pPr>
        </a:p>
      </c:txPr>
    </c:legend>
    <c:plotVisOnly val="1"/>
    <c:dispBlanksAs val="gap"/>
  </c:chart>
  <c:spPr>
    <a:noFill/>
    <a:ln>
      <a:noFill/>
    </a:ln>
  </c:spPr>
</c:chartSpace>
</file>

<file path=ppt/charts/chart10.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sz="2000" spc="-1" strike="noStrike">
                <a:solidFill>
                  <a:srgbClr val="595959"/>
                </a:solidFill>
                <a:latin typeface="Constantia"/>
              </a:defRPr>
            </a:pPr>
            <a:r>
              <a:rPr b="1" sz="2000" spc="-1" strike="noStrike">
                <a:solidFill>
                  <a:srgbClr val="595959"/>
                </a:solidFill>
                <a:latin typeface="Constantia"/>
              </a:rPr>
              <a:t>13. Kokius patiekalus labiausiai mėgsta Jūsų vaikas</a:t>
            </a:r>
          </a:p>
        </c:rich>
      </c:tx>
      <c:overlay val="0"/>
    </c:title>
    <c:autoTitleDeleted val="0"/>
    <c:plotArea>
      <c:barChart>
        <c:barDir val="col"/>
        <c:grouping val="clustered"/>
        <c:varyColors val="0"/>
        <c:ser>
          <c:idx val="0"/>
          <c:order val="0"/>
          <c:tx>
            <c:strRef>
              <c:f>label 0</c:f>
              <c:strCache>
                <c:ptCount val="1"/>
                <c:pt idx="0">
                  <c:v>13. Kokius patiekalus labiausiai mėgsta Jūsų vaikas</c:v>
                </c:pt>
              </c:strCache>
            </c:strRef>
          </c:tx>
          <c:spPr>
            <a:ln>
              <a:noFill/>
            </a:ln>
          </c:spPr>
          <c:invertIfNegative val="0"/>
          <c:dLbls>
            <c:numFmt formatCode="###0.0%" sourceLinked="1"/>
            <c:dLblPos val="inEnd"/>
            <c:showLegendKey val="0"/>
            <c:showVal val="1"/>
            <c:showCatName val="0"/>
            <c:showSerName val="0"/>
            <c:showPercent val="0"/>
            <c:showLeaderLines val="0"/>
          </c:dLbls>
          <c:cat>
            <c:strRef>
              <c:f>categories</c:f>
              <c:strCache>
                <c:ptCount val="9"/>
                <c:pt idx="0">
                  <c:v>Bulvių patiekalai</c:v>
                </c:pt>
                <c:pt idx="1">
                  <c:v>Košės</c:v>
                </c:pt>
                <c:pt idx="2">
                  <c:v>Bandelės</c:v>
                </c:pt>
                <c:pt idx="3">
                  <c:v>Sriubos</c:v>
                </c:pt>
                <c:pt idx="4">
                  <c:v>Salotos</c:v>
                </c:pt>
                <c:pt idx="5">
                  <c:v>Mėsos patiekalai</c:v>
                </c:pt>
                <c:pt idx="6">
                  <c:v>Žuvies patiekalai</c:v>
                </c:pt>
                <c:pt idx="7">
                  <c:v>Miltiniai patiekalai</c:v>
                </c:pt>
                <c:pt idx="8">
                  <c:v>Kita...</c:v>
                </c:pt>
              </c:strCache>
            </c:strRef>
          </c:cat>
          <c:val>
            <c:numRef>
              <c:f>0</c:f>
              <c:numCache>
                <c:formatCode>General</c:formatCode>
                <c:ptCount val="9"/>
                <c:pt idx="0">
                  <c:v>0.661538461538462</c:v>
                </c:pt>
                <c:pt idx="1">
                  <c:v>0.553846153846154</c:v>
                </c:pt>
                <c:pt idx="2">
                  <c:v>0.338461538461538</c:v>
                </c:pt>
                <c:pt idx="3">
                  <c:v>0.723076923076923</c:v>
                </c:pt>
                <c:pt idx="4">
                  <c:v>0.323076923076923</c:v>
                </c:pt>
                <c:pt idx="5">
                  <c:v>0.676923076923077</c:v>
                </c:pt>
                <c:pt idx="6">
                  <c:v>0.276923076923077</c:v>
                </c:pt>
                <c:pt idx="7">
                  <c:v>0.461538461538462</c:v>
                </c:pt>
                <c:pt idx="8">
                  <c:v>0.0769230769230769</c:v>
                </c:pt>
              </c:numCache>
            </c:numRef>
          </c:val>
        </c:ser>
        <c:gapWidth val="100"/>
        <c:overlap val="-24"/>
        <c:axId val="79830790"/>
        <c:axId val="68214652"/>
      </c:barChart>
      <c:catAx>
        <c:axId val="79830790"/>
        <c:scaling>
          <c:orientation val="minMax"/>
        </c:scaling>
        <c:delete val="0"/>
        <c:axPos val="b"/>
        <c:numFmt formatCode="YYYY/MM/DD" sourceLinked="1"/>
        <c:majorTickMark val="none"/>
        <c:minorTickMark val="none"/>
        <c:tickLblPos val="nextTo"/>
        <c:spPr>
          <a:ln w="12600">
            <a:solidFill>
              <a:srgbClr val="d9d9d9"/>
            </a:solidFill>
            <a:round/>
          </a:ln>
        </c:spPr>
        <c:txPr>
          <a:bodyPr/>
          <a:lstStyle/>
          <a:p>
            <a:pPr>
              <a:defRPr b="0" sz="1600" spc="-1" strike="noStrike">
                <a:solidFill>
                  <a:srgbClr val="595959"/>
                </a:solidFill>
                <a:latin typeface="Constantia"/>
              </a:defRPr>
            </a:pPr>
          </a:p>
        </c:txPr>
        <c:crossAx val="68214652"/>
        <c:crosses val="autoZero"/>
        <c:auto val="1"/>
        <c:lblAlgn val="ctr"/>
        <c:lblOffset val="100"/>
      </c:catAx>
      <c:valAx>
        <c:axId val="68214652"/>
        <c:scaling>
          <c:orientation val="minMax"/>
        </c:scaling>
        <c:delete val="0"/>
        <c:axPos val="l"/>
        <c:majorGridlines>
          <c:spPr>
            <a:ln w="9360">
              <a:solidFill>
                <a:srgbClr val="d9d9d9"/>
              </a:solidFill>
              <a:round/>
            </a:ln>
          </c:spPr>
        </c:majorGridlines>
        <c:numFmt formatCode="###0.0%" sourceLinked="0"/>
        <c:majorTickMark val="none"/>
        <c:minorTickMark val="none"/>
        <c:tickLblPos val="nextTo"/>
        <c:spPr>
          <a:ln w="9360">
            <a:noFill/>
          </a:ln>
        </c:spPr>
        <c:txPr>
          <a:bodyPr/>
          <a:lstStyle/>
          <a:p>
            <a:pPr>
              <a:defRPr b="0" sz="900" spc="-1" strike="noStrike">
                <a:solidFill>
                  <a:srgbClr val="595959"/>
                </a:solidFill>
                <a:latin typeface="Constantia"/>
              </a:defRPr>
            </a:pPr>
          </a:p>
        </c:txPr>
        <c:crossAx val="79830790"/>
        <c:crosses val="autoZero"/>
      </c:valAx>
      <c:spPr>
        <a:noFill/>
        <a:ln>
          <a:noFill/>
        </a:ln>
      </c:spPr>
    </c:plotArea>
    <c:plotVisOnly val="1"/>
    <c:dispBlanksAs val="gap"/>
  </c:chart>
  <c:spPr>
    <a:noFill/>
    <a:ln>
      <a:noFill/>
    </a:ln>
  </c:spPr>
</c:chartSpace>
</file>

<file path=ppt/charts/chart11.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sz="2000" spc="-1" strike="noStrike">
                <a:solidFill>
                  <a:srgbClr val="595959"/>
                </a:solidFill>
                <a:latin typeface="Constantia"/>
              </a:defRPr>
            </a:pPr>
            <a:r>
              <a:rPr b="1" sz="2000" spc="-1" strike="noStrike">
                <a:solidFill>
                  <a:srgbClr val="595959"/>
                </a:solidFill>
                <a:latin typeface="Constantia"/>
              </a:rPr>
              <a:t>14. Kokias košes labiausiai mėgsta Jūsų vaikas?</a:t>
            </a:r>
          </a:p>
        </c:rich>
      </c:tx>
      <c:overlay val="0"/>
    </c:title>
    <c:autoTitleDeleted val="0"/>
    <c:plotArea>
      <c:barChart>
        <c:barDir val="col"/>
        <c:grouping val="clustered"/>
        <c:varyColors val="0"/>
        <c:ser>
          <c:idx val="0"/>
          <c:order val="0"/>
          <c:tx>
            <c:strRef>
              <c:f>label 0</c:f>
              <c:strCache>
                <c:ptCount val="1"/>
                <c:pt idx="0">
                  <c:v>Kokias košes labiausiai mėgsta Jūsų vaikas?</c:v>
                </c:pt>
              </c:strCache>
            </c:strRef>
          </c:tx>
          <c:spPr>
            <a:ln>
              <a:noFill/>
            </a:ln>
          </c:spPr>
          <c:invertIfNegative val="0"/>
          <c:dLbls>
            <c:numFmt formatCode="0.00%" sourceLinked="1"/>
            <c:dLblPos val="inEnd"/>
            <c:showLegendKey val="0"/>
            <c:showVal val="1"/>
            <c:showCatName val="0"/>
            <c:showSerName val="0"/>
            <c:showPercent val="0"/>
            <c:showLeaderLines val="0"/>
          </c:dLbls>
          <c:cat>
            <c:strRef>
              <c:f>categories</c:f>
              <c:strCache>
                <c:ptCount val="10"/>
                <c:pt idx="0">
                  <c:v>Perlinių kruopų</c:v>
                </c:pt>
                <c:pt idx="1">
                  <c:v>Kvietinių kruopų</c:v>
                </c:pt>
                <c:pt idx="2">
                  <c:v>Miežinių kruopų</c:v>
                </c:pt>
                <c:pt idx="3">
                  <c:v>Ryžių</c:v>
                </c:pt>
                <c:pt idx="4">
                  <c:v>Bulvių</c:v>
                </c:pt>
                <c:pt idx="5">
                  <c:v>Grikių</c:v>
                </c:pt>
                <c:pt idx="6">
                  <c:v>Kukurūzų</c:v>
                </c:pt>
                <c:pt idx="7">
                  <c:v>Sorų</c:v>
                </c:pt>
                <c:pt idx="8">
                  <c:v>Manų</c:v>
                </c:pt>
                <c:pt idx="9">
                  <c:v>Kita....</c:v>
                </c:pt>
              </c:strCache>
            </c:strRef>
          </c:cat>
          <c:val>
            <c:numRef>
              <c:f>0</c:f>
              <c:numCache>
                <c:formatCode>General</c:formatCode>
                <c:ptCount val="10"/>
                <c:pt idx="0">
                  <c:v>0.185</c:v>
                </c:pt>
                <c:pt idx="1">
                  <c:v>0.262</c:v>
                </c:pt>
                <c:pt idx="2">
                  <c:v>0.262</c:v>
                </c:pt>
                <c:pt idx="3">
                  <c:v>0.554</c:v>
                </c:pt>
                <c:pt idx="4">
                  <c:v>0.569</c:v>
                </c:pt>
                <c:pt idx="5">
                  <c:v>0.677</c:v>
                </c:pt>
                <c:pt idx="6">
                  <c:v>0.246</c:v>
                </c:pt>
                <c:pt idx="7">
                  <c:v>0.154</c:v>
                </c:pt>
                <c:pt idx="8">
                  <c:v>0.446</c:v>
                </c:pt>
                <c:pt idx="9">
                  <c:v>0.092</c:v>
                </c:pt>
              </c:numCache>
            </c:numRef>
          </c:val>
        </c:ser>
        <c:gapWidth val="100"/>
        <c:overlap val="-24"/>
        <c:axId val="33634488"/>
        <c:axId val="86934220"/>
      </c:barChart>
      <c:catAx>
        <c:axId val="33634488"/>
        <c:scaling>
          <c:orientation val="minMax"/>
        </c:scaling>
        <c:delete val="0"/>
        <c:axPos val="b"/>
        <c:numFmt formatCode="YYYY/MM/DD" sourceLinked="1"/>
        <c:majorTickMark val="none"/>
        <c:minorTickMark val="none"/>
        <c:tickLblPos val="nextTo"/>
        <c:spPr>
          <a:ln w="12600">
            <a:solidFill>
              <a:srgbClr val="d9d9d9"/>
            </a:solidFill>
            <a:round/>
          </a:ln>
        </c:spPr>
        <c:txPr>
          <a:bodyPr/>
          <a:lstStyle/>
          <a:p>
            <a:pPr>
              <a:defRPr b="0" sz="1600" spc="-1" strike="noStrike">
                <a:solidFill>
                  <a:srgbClr val="595959"/>
                </a:solidFill>
                <a:latin typeface="Constantia"/>
              </a:defRPr>
            </a:pPr>
          </a:p>
        </c:txPr>
        <c:crossAx val="86934220"/>
        <c:crosses val="autoZero"/>
        <c:auto val="1"/>
        <c:lblAlgn val="ctr"/>
        <c:lblOffset val="100"/>
      </c:catAx>
      <c:valAx>
        <c:axId val="86934220"/>
        <c:scaling>
          <c:orientation val="minMax"/>
        </c:scaling>
        <c:delete val="0"/>
        <c:axPos val="l"/>
        <c:majorGridlines>
          <c:spPr>
            <a:ln w="9360">
              <a:solidFill>
                <a:srgbClr val="d9d9d9"/>
              </a:solidFill>
              <a:round/>
            </a:ln>
          </c:spPr>
        </c:majorGridlines>
        <c:numFmt formatCode="0.00%" sourceLinked="0"/>
        <c:majorTickMark val="none"/>
        <c:minorTickMark val="none"/>
        <c:tickLblPos val="nextTo"/>
        <c:spPr>
          <a:ln w="9360">
            <a:noFill/>
          </a:ln>
        </c:spPr>
        <c:txPr>
          <a:bodyPr/>
          <a:lstStyle/>
          <a:p>
            <a:pPr>
              <a:defRPr b="0" sz="900" spc="-1" strike="noStrike">
                <a:solidFill>
                  <a:srgbClr val="595959"/>
                </a:solidFill>
                <a:latin typeface="Constantia"/>
              </a:defRPr>
            </a:pPr>
          </a:p>
        </c:txPr>
        <c:crossAx val="33634488"/>
        <c:crosses val="autoZero"/>
      </c:valAx>
      <c:spPr>
        <a:noFill/>
        <a:ln>
          <a:noFill/>
        </a:ln>
      </c:spPr>
    </c:plotArea>
    <c:plotVisOnly val="1"/>
    <c:dispBlanksAs val="gap"/>
  </c:chart>
  <c:spPr>
    <a:noFill/>
    <a:ln>
      <a:noFill/>
    </a:ln>
  </c:spPr>
</c:chartSpace>
</file>

<file path=ppt/charts/chart12.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sz="2000" spc="-1" strike="noStrike">
                <a:solidFill>
                  <a:srgbClr val="595959"/>
                </a:solidFill>
                <a:latin typeface="Constantia"/>
              </a:defRPr>
            </a:pPr>
            <a:r>
              <a:rPr b="1" sz="2000" spc="-1" strike="noStrike">
                <a:solidFill>
                  <a:srgbClr val="595959"/>
                </a:solidFill>
                <a:latin typeface="Constantia"/>
              </a:rPr>
              <a:t>15. Kokias sriubas labiausiai mėgsta Jūsų vaikas</a:t>
            </a:r>
          </a:p>
        </c:rich>
      </c:tx>
      <c:overlay val="0"/>
    </c:title>
    <c:autoTitleDeleted val="0"/>
    <c:plotArea>
      <c:barChart>
        <c:barDir val="col"/>
        <c:grouping val="clustered"/>
        <c:varyColors val="0"/>
        <c:ser>
          <c:idx val="0"/>
          <c:order val="0"/>
          <c:tx>
            <c:strRef>
              <c:f>label 0</c:f>
              <c:strCache>
                <c:ptCount val="1"/>
                <c:pt idx="0">
                  <c:v>15. Kokias sriubas labiausiai mėgsta Jūsų vaikas</c:v>
                </c:pt>
              </c:strCache>
            </c:strRef>
          </c:tx>
          <c:spPr>
            <a:ln>
              <a:noFill/>
            </a:ln>
          </c:spPr>
          <c:invertIfNegative val="0"/>
          <c:dLbls>
            <c:numFmt formatCode="0.00%" sourceLinked="1"/>
            <c:dLblPos val="inEnd"/>
            <c:showLegendKey val="0"/>
            <c:showVal val="1"/>
            <c:showCatName val="0"/>
            <c:showSerName val="0"/>
            <c:showPercent val="0"/>
            <c:showLeaderLines val="0"/>
          </c:dLbls>
          <c:cat>
            <c:strRef>
              <c:f>categories</c:f>
              <c:strCache>
                <c:ptCount val="4"/>
                <c:pt idx="0">
                  <c:v>Daržovių</c:v>
                </c:pt>
                <c:pt idx="1">
                  <c:v>Kruopų</c:v>
                </c:pt>
                <c:pt idx="2">
                  <c:v>Žuvies</c:v>
                </c:pt>
                <c:pt idx="3">
                  <c:v>Kita....</c:v>
                </c:pt>
              </c:strCache>
            </c:strRef>
          </c:cat>
          <c:val>
            <c:numRef>
              <c:f>0</c:f>
              <c:numCache>
                <c:formatCode>General</c:formatCode>
                <c:ptCount val="4"/>
                <c:pt idx="0">
                  <c:v>0.8</c:v>
                </c:pt>
                <c:pt idx="1">
                  <c:v>0.354</c:v>
                </c:pt>
                <c:pt idx="2">
                  <c:v>0.108</c:v>
                </c:pt>
                <c:pt idx="3">
                  <c:v>0.231</c:v>
                </c:pt>
              </c:numCache>
            </c:numRef>
          </c:val>
        </c:ser>
        <c:gapWidth val="100"/>
        <c:overlap val="-24"/>
        <c:axId val="78841134"/>
        <c:axId val="66540760"/>
      </c:barChart>
      <c:catAx>
        <c:axId val="78841134"/>
        <c:scaling>
          <c:orientation val="minMax"/>
        </c:scaling>
        <c:delete val="0"/>
        <c:axPos val="b"/>
        <c:numFmt formatCode="YYYY/MM/DD" sourceLinked="1"/>
        <c:majorTickMark val="none"/>
        <c:minorTickMark val="none"/>
        <c:tickLblPos val="nextTo"/>
        <c:spPr>
          <a:ln w="12600">
            <a:solidFill>
              <a:srgbClr val="d9d9d9"/>
            </a:solidFill>
            <a:round/>
          </a:ln>
        </c:spPr>
        <c:txPr>
          <a:bodyPr/>
          <a:lstStyle/>
          <a:p>
            <a:pPr>
              <a:defRPr b="0" sz="1600" spc="-1" strike="noStrike">
                <a:solidFill>
                  <a:srgbClr val="595959"/>
                </a:solidFill>
                <a:latin typeface="Constantia"/>
              </a:defRPr>
            </a:pPr>
          </a:p>
        </c:txPr>
        <c:crossAx val="66540760"/>
        <c:crosses val="autoZero"/>
        <c:auto val="1"/>
        <c:lblAlgn val="ctr"/>
        <c:lblOffset val="100"/>
      </c:catAx>
      <c:valAx>
        <c:axId val="66540760"/>
        <c:scaling>
          <c:orientation val="minMax"/>
        </c:scaling>
        <c:delete val="0"/>
        <c:axPos val="l"/>
        <c:majorGridlines>
          <c:spPr>
            <a:ln w="9360">
              <a:solidFill>
                <a:srgbClr val="d9d9d9"/>
              </a:solidFill>
              <a:round/>
            </a:ln>
          </c:spPr>
        </c:majorGridlines>
        <c:numFmt formatCode="0.00%" sourceLinked="0"/>
        <c:majorTickMark val="none"/>
        <c:minorTickMark val="none"/>
        <c:tickLblPos val="nextTo"/>
        <c:spPr>
          <a:ln w="9360">
            <a:noFill/>
          </a:ln>
        </c:spPr>
        <c:txPr>
          <a:bodyPr/>
          <a:lstStyle/>
          <a:p>
            <a:pPr>
              <a:defRPr b="0" sz="900" spc="-1" strike="noStrike">
                <a:solidFill>
                  <a:srgbClr val="595959"/>
                </a:solidFill>
                <a:latin typeface="Constantia"/>
              </a:defRPr>
            </a:pPr>
          </a:p>
        </c:txPr>
        <c:crossAx val="78841134"/>
        <c:crosses val="autoZero"/>
      </c:valAx>
      <c:spPr>
        <a:noFill/>
        <a:ln>
          <a:noFill/>
        </a:ln>
      </c:spPr>
    </c:plotArea>
    <c:plotVisOnly val="1"/>
    <c:dispBlanksAs val="gap"/>
  </c:chart>
  <c:spPr>
    <a:noFill/>
    <a:ln>
      <a:noFill/>
    </a:ln>
  </c:spPr>
</c:chartSpace>
</file>

<file path=ppt/charts/chart13.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sz="1600" spc="-1" strike="noStrike">
                <a:solidFill>
                  <a:srgbClr val="595959"/>
                </a:solidFill>
                <a:latin typeface="Constantia"/>
              </a:defRPr>
            </a:pPr>
            <a:r>
              <a:rPr b="1" sz="1600" spc="-1" strike="noStrike">
                <a:solidFill>
                  <a:srgbClr val="595959"/>
                </a:solidFill>
                <a:latin typeface="Constantia"/>
              </a:rPr>
              <a:t>17. Ar Jūsų vaikas mėgsta troškintas daržoves?</a:t>
            </a:r>
          </a:p>
        </c:rich>
      </c:tx>
      <c:overlay val="0"/>
    </c:title>
    <c:autoTitleDeleted val="0"/>
    <c:view3D>
      <c:rotX val="30"/>
      <c:rotY val="0"/>
      <c:rAngAx val="0"/>
      <c:perspective val="30"/>
    </c:view3D>
    <c:floor>
      <c:spPr>
        <a:solidFill>
          <a:srgbClr val="d9d9d9"/>
        </a:solidFill>
        <a:ln>
          <a:noFill/>
        </a:ln>
      </c:spPr>
    </c:floor>
    <c:sideWall>
      <c:spPr>
        <a:solidFill>
          <a:srgbClr val="d9d9d9"/>
        </a:solidFill>
        <a:ln>
          <a:noFill/>
        </a:ln>
      </c:spPr>
    </c:sideWall>
    <c:backWall>
      <c:spPr>
        <a:solidFill>
          <a:srgbClr val="d9d9d9"/>
        </a:solidFill>
        <a:ln>
          <a:noFill/>
        </a:ln>
      </c:spPr>
    </c:backWall>
    <c:plotArea>
      <c:pie3DChart>
        <c:varyColors val="1"/>
        <c:ser>
          <c:idx val="0"/>
          <c:order val="0"/>
          <c:tx>
            <c:strRef>
              <c:f>label 0</c:f>
              <c:strCache>
                <c:ptCount val="1"/>
                <c:pt idx="0">
                  <c:v>17. Ar Jūsų vaikas mėgsta troškintas daržoves?</c:v>
                </c:pt>
              </c:strCache>
            </c:strRef>
          </c:tx>
          <c:spPr>
            <a:solidFill>
              <a:srgbClr val="89c01c"/>
            </a:solidFill>
            <a:ln>
              <a:noFill/>
            </a:ln>
          </c:spPr>
          <c:explosion val="0"/>
          <c:dPt>
            <c:idx val="0"/>
            <c:spPr>
              <a:solidFill>
                <a:srgbClr val="fcb22c"/>
              </a:solidFill>
              <a:ln>
                <a:noFill/>
              </a:ln>
            </c:spPr>
          </c:dPt>
          <c:dPt>
            <c:idx val="1"/>
            <c:spPr>
              <a:solidFill>
                <a:srgbClr val="f23610"/>
              </a:solidFill>
              <a:ln>
                <a:noFill/>
              </a:ln>
            </c:spPr>
          </c:dPt>
          <c:dLbls>
            <c:numFmt formatCode="0.0" sourceLinked="1"/>
            <c:dLbl>
              <c:idx val="0"/>
              <c:dLblPos val="outEnd"/>
              <c:showLegendKey val="0"/>
              <c:showVal val="0"/>
              <c:showCatName val="1"/>
              <c:showSerName val="0"/>
              <c:showPercent val="1"/>
            </c:dLbl>
            <c:dLbl>
              <c:idx val="1"/>
              <c:dLblPos val="outEnd"/>
              <c:showLegendKey val="0"/>
              <c:showVal val="0"/>
              <c:showCatName val="1"/>
              <c:showSerName val="0"/>
              <c:showPercent val="1"/>
            </c:dLbl>
            <c:dLblPos val="outEnd"/>
            <c:showLegendKey val="0"/>
            <c:showVal val="0"/>
            <c:showCatName val="1"/>
            <c:showSerName val="0"/>
            <c:showPercent val="1"/>
            <c:showLeaderLines val="0"/>
          </c:dLbls>
          <c:cat>
            <c:strRef>
              <c:f>categories</c:f>
              <c:strCache>
                <c:ptCount val="2"/>
                <c:pt idx="0">
                  <c:v>Taip</c:v>
                </c:pt>
                <c:pt idx="1">
                  <c:v>Ne</c:v>
                </c:pt>
              </c:strCache>
            </c:strRef>
          </c:cat>
          <c:val>
            <c:numRef>
              <c:f>0</c:f>
              <c:numCache>
                <c:formatCode>General</c:formatCode>
                <c:ptCount val="2"/>
                <c:pt idx="0">
                  <c:v>35.3846153846154</c:v>
                </c:pt>
                <c:pt idx="1">
                  <c:v>64.6153846153846</c:v>
                </c:pt>
              </c:numCache>
            </c:numRef>
          </c:val>
        </c:ser>
      </c:pie3DChart>
    </c:plotArea>
    <c:plotVisOnly val="1"/>
    <c:dispBlanksAs val="gap"/>
  </c:chart>
  <c:spPr>
    <a:noFill/>
    <a:ln>
      <a:noFill/>
    </a:ln>
  </c:spPr>
</c:chartSpace>
</file>

<file path=ppt/charts/chart14.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sz="2000" spc="-1" strike="noStrike">
                <a:solidFill>
                  <a:srgbClr val="595959"/>
                </a:solidFill>
                <a:latin typeface="Constantia"/>
              </a:defRPr>
            </a:pPr>
            <a:r>
              <a:rPr b="1" sz="2000" spc="-1" strike="noStrike">
                <a:solidFill>
                  <a:srgbClr val="595959"/>
                </a:solidFill>
                <a:latin typeface="Constantia"/>
              </a:rPr>
              <a:t>18. Kokių patiekalų pasigendate vaiko maitininime?</a:t>
            </a:r>
          </a:p>
        </c:rich>
      </c:tx>
      <c:overlay val="0"/>
    </c:title>
    <c:autoTitleDeleted val="0"/>
    <c:plotArea>
      <c:barChart>
        <c:barDir val="col"/>
        <c:grouping val="clustered"/>
        <c:varyColors val="0"/>
        <c:ser>
          <c:idx val="0"/>
          <c:order val="0"/>
          <c:tx>
            <c:strRef>
              <c:f>label 0</c:f>
              <c:strCache>
                <c:ptCount val="1"/>
                <c:pt idx="0">
                  <c:v>Kokių patiekalų pasigendate vaiko maitininime?</c:v>
                </c:pt>
              </c:strCache>
            </c:strRef>
          </c:tx>
          <c:spPr>
            <a:ln>
              <a:noFill/>
            </a:ln>
          </c:spPr>
          <c:invertIfNegative val="0"/>
          <c:dLbls>
            <c:numFmt formatCode="0.00%" sourceLinked="1"/>
            <c:dLblPos val="inEnd"/>
            <c:showLegendKey val="0"/>
            <c:showVal val="1"/>
            <c:showCatName val="0"/>
            <c:showSerName val="0"/>
            <c:showPercent val="0"/>
            <c:showLeaderLines val="0"/>
          </c:dLbls>
          <c:cat>
            <c:strRef>
              <c:f>categories</c:f>
              <c:strCache>
                <c:ptCount val="5"/>
                <c:pt idx="0">
                  <c:v>Daržovių</c:v>
                </c:pt>
                <c:pt idx="1">
                  <c:v>Žuvies patiekalų</c:v>
                </c:pt>
                <c:pt idx="2">
                  <c:v>Mėsos patiekalų</c:v>
                </c:pt>
                <c:pt idx="3">
                  <c:v>Tausojančios mitybos</c:v>
                </c:pt>
                <c:pt idx="4">
                  <c:v>Kita....</c:v>
                </c:pt>
              </c:strCache>
            </c:strRef>
          </c:cat>
          <c:val>
            <c:numRef>
              <c:f>0</c:f>
              <c:numCache>
                <c:formatCode>General</c:formatCode>
                <c:ptCount val="5"/>
                <c:pt idx="0">
                  <c:v>0.297</c:v>
                </c:pt>
                <c:pt idx="1">
                  <c:v>0.266</c:v>
                </c:pt>
                <c:pt idx="2">
                  <c:v>0.234</c:v>
                </c:pt>
                <c:pt idx="3">
                  <c:v>0.156</c:v>
                </c:pt>
                <c:pt idx="4">
                  <c:v>0.344</c:v>
                </c:pt>
              </c:numCache>
            </c:numRef>
          </c:val>
        </c:ser>
        <c:gapWidth val="100"/>
        <c:overlap val="-24"/>
        <c:axId val="83246981"/>
        <c:axId val="30822027"/>
      </c:barChart>
      <c:catAx>
        <c:axId val="83246981"/>
        <c:scaling>
          <c:orientation val="minMax"/>
        </c:scaling>
        <c:delete val="0"/>
        <c:axPos val="b"/>
        <c:numFmt formatCode="YYYY/MM/DD" sourceLinked="1"/>
        <c:majorTickMark val="none"/>
        <c:minorTickMark val="none"/>
        <c:tickLblPos val="nextTo"/>
        <c:spPr>
          <a:ln w="12600">
            <a:solidFill>
              <a:srgbClr val="d9d9d9"/>
            </a:solidFill>
            <a:round/>
          </a:ln>
        </c:spPr>
        <c:txPr>
          <a:bodyPr/>
          <a:lstStyle/>
          <a:p>
            <a:pPr>
              <a:defRPr b="0" sz="1600" spc="-1" strike="noStrike">
                <a:solidFill>
                  <a:srgbClr val="595959"/>
                </a:solidFill>
                <a:latin typeface="Constantia"/>
              </a:defRPr>
            </a:pPr>
          </a:p>
        </c:txPr>
        <c:crossAx val="30822027"/>
        <c:crosses val="autoZero"/>
        <c:auto val="1"/>
        <c:lblAlgn val="ctr"/>
        <c:lblOffset val="100"/>
      </c:catAx>
      <c:valAx>
        <c:axId val="30822027"/>
        <c:scaling>
          <c:orientation val="minMax"/>
        </c:scaling>
        <c:delete val="0"/>
        <c:axPos val="l"/>
        <c:majorGridlines>
          <c:spPr>
            <a:ln w="9360">
              <a:solidFill>
                <a:srgbClr val="d9d9d9"/>
              </a:solidFill>
              <a:round/>
            </a:ln>
          </c:spPr>
        </c:majorGridlines>
        <c:numFmt formatCode="0.00%" sourceLinked="0"/>
        <c:majorTickMark val="none"/>
        <c:minorTickMark val="none"/>
        <c:tickLblPos val="nextTo"/>
        <c:spPr>
          <a:ln w="9360">
            <a:noFill/>
          </a:ln>
        </c:spPr>
        <c:txPr>
          <a:bodyPr/>
          <a:lstStyle/>
          <a:p>
            <a:pPr>
              <a:defRPr b="0" sz="900" spc="-1" strike="noStrike">
                <a:solidFill>
                  <a:srgbClr val="595959"/>
                </a:solidFill>
                <a:latin typeface="Constantia"/>
              </a:defRPr>
            </a:pPr>
          </a:p>
        </c:txPr>
        <c:crossAx val="83246981"/>
        <c:crosses val="autoZero"/>
      </c:valAx>
      <c:spPr>
        <a:noFill/>
        <a:ln>
          <a:noFill/>
        </a:ln>
      </c:spPr>
    </c:plotArea>
    <c:plotVisOnly val="1"/>
    <c:dispBlanksAs val="gap"/>
  </c:chart>
  <c:spPr>
    <a:noFill/>
    <a:ln>
      <a:noFill/>
    </a:ln>
  </c:spPr>
</c:chartSpace>
</file>

<file path=ppt/charts/chart15.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sz="2000" spc="-1" strike="noStrike">
                <a:solidFill>
                  <a:srgbClr val="595959"/>
                </a:solidFill>
                <a:latin typeface="Constantia"/>
              </a:defRPr>
            </a:pPr>
            <a:r>
              <a:rPr b="1" sz="2000" spc="-1" strike="noStrike">
                <a:solidFill>
                  <a:srgbClr val="595959"/>
                </a:solidFill>
                <a:latin typeface="Constantia"/>
              </a:rPr>
              <a:t>18. Kokių patiekalų pasigendate vaiko maitininime?</a:t>
            </a:r>
          </a:p>
        </c:rich>
      </c:tx>
      <c:overlay val="0"/>
    </c:title>
    <c:autoTitleDeleted val="0"/>
    <c:plotArea>
      <c:barChart>
        <c:barDir val="col"/>
        <c:grouping val="clustered"/>
        <c:varyColors val="0"/>
        <c:ser>
          <c:idx val="0"/>
          <c:order val="0"/>
          <c:tx>
            <c:strRef>
              <c:f>label 0</c:f>
              <c:strCache>
                <c:ptCount val="1"/>
                <c:pt idx="0">
                  <c:v>Kokių patiekalų pasigendate vaiko maitininime?</c:v>
                </c:pt>
              </c:strCache>
            </c:strRef>
          </c:tx>
          <c:spPr>
            <a:ln>
              <a:noFill/>
            </a:ln>
          </c:spPr>
          <c:invertIfNegative val="0"/>
          <c:dLbls>
            <c:numFmt formatCode="0.00%" sourceLinked="1"/>
            <c:dLblPos val="inEnd"/>
            <c:showLegendKey val="0"/>
            <c:showVal val="1"/>
            <c:showCatName val="0"/>
            <c:showSerName val="0"/>
            <c:showPercent val="0"/>
            <c:showLeaderLines val="0"/>
          </c:dLbls>
          <c:cat>
            <c:strRef>
              <c:f>categories</c:f>
              <c:strCache>
                <c:ptCount val="5"/>
                <c:pt idx="0">
                  <c:v>Daržovių</c:v>
                </c:pt>
                <c:pt idx="1">
                  <c:v>Žuvies patiekalų</c:v>
                </c:pt>
                <c:pt idx="2">
                  <c:v>Mėsos patiekalų</c:v>
                </c:pt>
                <c:pt idx="3">
                  <c:v>Tausojančios mitybos</c:v>
                </c:pt>
                <c:pt idx="4">
                  <c:v>Kita....</c:v>
                </c:pt>
              </c:strCache>
            </c:strRef>
          </c:cat>
          <c:val>
            <c:numRef>
              <c:f>0</c:f>
              <c:numCache>
                <c:formatCode>General</c:formatCode>
                <c:ptCount val="5"/>
                <c:pt idx="0">
                  <c:v>0.297</c:v>
                </c:pt>
                <c:pt idx="1">
                  <c:v>0.266</c:v>
                </c:pt>
                <c:pt idx="2">
                  <c:v>0.234</c:v>
                </c:pt>
                <c:pt idx="3">
                  <c:v>0.156</c:v>
                </c:pt>
                <c:pt idx="4">
                  <c:v>0.344</c:v>
                </c:pt>
              </c:numCache>
            </c:numRef>
          </c:val>
        </c:ser>
        <c:gapWidth val="100"/>
        <c:overlap val="-24"/>
        <c:axId val="15403005"/>
        <c:axId val="1949631"/>
      </c:barChart>
      <c:catAx>
        <c:axId val="15403005"/>
        <c:scaling>
          <c:orientation val="minMax"/>
        </c:scaling>
        <c:delete val="0"/>
        <c:axPos val="b"/>
        <c:numFmt formatCode="YYYY/MM/DD" sourceLinked="1"/>
        <c:majorTickMark val="none"/>
        <c:minorTickMark val="none"/>
        <c:tickLblPos val="nextTo"/>
        <c:spPr>
          <a:ln w="12600">
            <a:solidFill>
              <a:srgbClr val="d9d9d9"/>
            </a:solidFill>
            <a:round/>
          </a:ln>
        </c:spPr>
        <c:txPr>
          <a:bodyPr/>
          <a:lstStyle/>
          <a:p>
            <a:pPr>
              <a:defRPr b="0" sz="1600" spc="-1" strike="noStrike">
                <a:solidFill>
                  <a:srgbClr val="595959"/>
                </a:solidFill>
                <a:latin typeface="Constantia"/>
              </a:defRPr>
            </a:pPr>
          </a:p>
        </c:txPr>
        <c:crossAx val="1949631"/>
        <c:crosses val="autoZero"/>
        <c:auto val="1"/>
        <c:lblAlgn val="ctr"/>
        <c:lblOffset val="100"/>
      </c:catAx>
      <c:valAx>
        <c:axId val="1949631"/>
        <c:scaling>
          <c:orientation val="minMax"/>
        </c:scaling>
        <c:delete val="0"/>
        <c:axPos val="l"/>
        <c:majorGridlines>
          <c:spPr>
            <a:ln w="9360">
              <a:solidFill>
                <a:srgbClr val="d9d9d9"/>
              </a:solidFill>
              <a:round/>
            </a:ln>
          </c:spPr>
        </c:majorGridlines>
        <c:numFmt formatCode="0.00%" sourceLinked="0"/>
        <c:majorTickMark val="none"/>
        <c:minorTickMark val="none"/>
        <c:tickLblPos val="nextTo"/>
        <c:spPr>
          <a:ln w="9360">
            <a:noFill/>
          </a:ln>
        </c:spPr>
        <c:txPr>
          <a:bodyPr/>
          <a:lstStyle/>
          <a:p>
            <a:pPr>
              <a:defRPr b="0" sz="900" spc="-1" strike="noStrike">
                <a:solidFill>
                  <a:srgbClr val="595959"/>
                </a:solidFill>
                <a:latin typeface="Constantia"/>
              </a:defRPr>
            </a:pPr>
          </a:p>
        </c:txPr>
        <c:crossAx val="15403005"/>
        <c:crosses val="autoZero"/>
      </c:valAx>
      <c:spPr>
        <a:noFill/>
        <a:ln>
          <a:noFill/>
        </a:ln>
      </c:spPr>
    </c:plotArea>
    <c:plotVisOnly val="1"/>
    <c:dispBlanksAs val="gap"/>
  </c:chart>
  <c:spPr>
    <a:noFill/>
    <a:ln>
      <a:noFill/>
    </a:ln>
  </c:spPr>
</c:chartSpace>
</file>

<file path=ppt/charts/chart16.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sz="2000" spc="-1" strike="noStrike">
                <a:solidFill>
                  <a:srgbClr val="595959"/>
                </a:solidFill>
                <a:latin typeface="Constantia"/>
              </a:defRPr>
            </a:pPr>
            <a:r>
              <a:rPr b="1" sz="2000" spc="-1" strike="noStrike">
                <a:solidFill>
                  <a:srgbClr val="595959"/>
                </a:solidFill>
                <a:latin typeface="Constantia"/>
              </a:rPr>
              <a:t>19 .Kaip Jūs manote, kurių maisto produktų Jūsų vaiko valgiaraštyje yra per daug, kurių per mažai?</a:t>
            </a:r>
          </a:p>
        </c:rich>
      </c:tx>
      <c:layout>
        <c:manualLayout>
          <c:xMode val="edge"/>
          <c:yMode val="edge"/>
          <c:x val="0.118141482314711"/>
          <c:y val="0.0134160232881914"/>
        </c:manualLayout>
      </c:layout>
      <c:overlay val="0"/>
    </c:title>
    <c:autoTitleDeleted val="0"/>
    <c:plotArea>
      <c:layout>
        <c:manualLayout>
          <c:layoutTarget val="inner"/>
          <c:xMode val="edge"/>
          <c:yMode val="edge"/>
          <c:x val="0.0191226096737908"/>
          <c:y val="0.11871914947475"/>
          <c:w val="0.96172353455818"/>
          <c:h val="0.388938109100114"/>
        </c:manualLayout>
      </c:layout>
      <c:barChart>
        <c:barDir val="col"/>
        <c:grouping val="clustered"/>
        <c:varyColors val="0"/>
        <c:ser>
          <c:idx val="0"/>
          <c:order val="0"/>
          <c:tx>
            <c:strRef>
              <c:f>label 0</c:f>
              <c:strCache>
                <c:ptCount val="1"/>
                <c:pt idx="0">
                  <c:v>Labai daug</c:v>
                </c:pt>
              </c:strCache>
            </c:strRef>
          </c:tx>
          <c:spPr>
            <a:ln>
              <a:noFill/>
            </a:ln>
          </c:spPr>
          <c:invertIfNegative val="0"/>
          <c:dLbls>
            <c:numFmt formatCode="General" sourceLinked="1"/>
            <c:dLbl>
              <c:idx val="1"/>
              <c:dLblPos val="outEnd"/>
              <c:showLegendKey val="0"/>
              <c:showVal val="1"/>
              <c:showCatName val="0"/>
              <c:showSerName val="0"/>
              <c:showPercent val="0"/>
            </c:dLbl>
            <c:dLbl>
              <c:idx val="5"/>
              <c:dLblPos val="outEnd"/>
              <c:showLegendKey val="0"/>
              <c:showVal val="1"/>
              <c:showCatName val="0"/>
              <c:showSerName val="0"/>
              <c:showPercent val="0"/>
            </c:dLbl>
            <c:dLblPos val="inEnd"/>
            <c:showLegendKey val="0"/>
            <c:showVal val="1"/>
            <c:showCatName val="0"/>
            <c:showSerName val="0"/>
            <c:showPercent val="0"/>
            <c:showLeaderLines val="0"/>
          </c:dLbls>
          <c:cat>
            <c:strRef>
              <c:f>categories</c:f>
              <c:strCache>
                <c:ptCount val="8"/>
                <c:pt idx="0">
                  <c:v>Vaisiai</c:v>
                </c:pt>
                <c:pt idx="1">
                  <c:v>Daržovės</c:v>
                </c:pt>
                <c:pt idx="2">
                  <c:v>Žuvies produktai</c:v>
                </c:pt>
                <c:pt idx="3">
                  <c:v>Mėsos produktai</c:v>
                </c:pt>
                <c:pt idx="4">
                  <c:v>Pieno produktai</c:v>
                </c:pt>
                <c:pt idx="5">
                  <c:v>Grūdiniai/ankštiniai maisto produktai</c:v>
                </c:pt>
                <c:pt idx="6">
                  <c:v>Cukriniai/miltiniai konditerijos gaminiai</c:v>
                </c:pt>
                <c:pt idx="7">
                  <c:v>Natūralių vaisių/daržovių sultys</c:v>
                </c:pt>
              </c:strCache>
            </c:strRef>
          </c:cat>
          <c:val>
            <c:numRef>
              <c:f>0</c:f>
              <c:numCache>
                <c:formatCode>General</c:formatCode>
                <c:ptCount val="8"/>
                <c:pt idx="0">
                  <c:v>2</c:v>
                </c:pt>
                <c:pt idx="1">
                  <c:v>3</c:v>
                </c:pt>
                <c:pt idx="2">
                  <c:v>0</c:v>
                </c:pt>
                <c:pt idx="3">
                  <c:v>2</c:v>
                </c:pt>
                <c:pt idx="4">
                  <c:v>1</c:v>
                </c:pt>
                <c:pt idx="5">
                  <c:v>3</c:v>
                </c:pt>
                <c:pt idx="6">
                  <c:v>2</c:v>
                </c:pt>
                <c:pt idx="7">
                  <c:v>2</c:v>
                </c:pt>
              </c:numCache>
            </c:numRef>
          </c:val>
        </c:ser>
        <c:ser>
          <c:idx val="1"/>
          <c:order val="1"/>
          <c:tx>
            <c:strRef>
              <c:f>label 1</c:f>
              <c:strCache>
                <c:ptCount val="1"/>
                <c:pt idx="0">
                  <c:v>Daug</c:v>
                </c:pt>
              </c:strCache>
            </c:strRef>
          </c:tx>
          <c:spPr>
            <a:ln>
              <a:noFill/>
            </a:ln>
          </c:spPr>
          <c:invertIfNegative val="0"/>
          <c:dLbls>
            <c:numFmt formatCode="General" sourceLinked="1"/>
            <c:dLbl>
              <c:idx val="0"/>
              <c:dLblPos val="outEnd"/>
              <c:showLegendKey val="0"/>
              <c:showVal val="1"/>
              <c:showCatName val="0"/>
              <c:showSerName val="0"/>
              <c:showPercent val="0"/>
            </c:dLbl>
            <c:dLbl>
              <c:idx val="1"/>
              <c:dLblPos val="outEnd"/>
              <c:showLegendKey val="0"/>
              <c:showVal val="1"/>
              <c:showCatName val="0"/>
              <c:showSerName val="0"/>
              <c:showPercent val="0"/>
            </c:dLbl>
            <c:dLbl>
              <c:idx val="2"/>
              <c:dLblPos val="outEnd"/>
              <c:showLegendKey val="0"/>
              <c:showVal val="1"/>
              <c:showCatName val="0"/>
              <c:showSerName val="0"/>
              <c:showPercent val="0"/>
            </c:dLbl>
            <c:dLbl>
              <c:idx val="3"/>
              <c:dLblPos val="outEnd"/>
              <c:showLegendKey val="0"/>
              <c:showVal val="1"/>
              <c:showCatName val="0"/>
              <c:showSerName val="0"/>
              <c:showPercent val="0"/>
            </c:dLbl>
            <c:dLbl>
              <c:idx val="4"/>
              <c:dLblPos val="outEnd"/>
              <c:showLegendKey val="0"/>
              <c:showVal val="1"/>
              <c:showCatName val="0"/>
              <c:showSerName val="0"/>
              <c:showPercent val="0"/>
            </c:dLbl>
            <c:dLbl>
              <c:idx val="5"/>
              <c:dLblPos val="outEnd"/>
              <c:showLegendKey val="0"/>
              <c:showVal val="1"/>
              <c:showCatName val="0"/>
              <c:showSerName val="0"/>
              <c:showPercent val="0"/>
            </c:dLbl>
            <c:dLbl>
              <c:idx val="6"/>
              <c:dLblPos val="outEnd"/>
              <c:showLegendKey val="0"/>
              <c:showVal val="1"/>
              <c:showCatName val="0"/>
              <c:showSerName val="0"/>
              <c:showPercent val="0"/>
            </c:dLbl>
            <c:dLbl>
              <c:idx val="7"/>
              <c:dLblPos val="outEnd"/>
              <c:showLegendKey val="0"/>
              <c:showVal val="1"/>
              <c:showCatName val="0"/>
              <c:showSerName val="0"/>
              <c:showPercent val="0"/>
            </c:dLbl>
            <c:dLblPos val="inEnd"/>
            <c:showLegendKey val="0"/>
            <c:showVal val="1"/>
            <c:showCatName val="0"/>
            <c:showSerName val="0"/>
            <c:showPercent val="0"/>
            <c:showLeaderLines val="0"/>
          </c:dLbls>
          <c:cat>
            <c:strRef>
              <c:f>categories</c:f>
              <c:strCache>
                <c:ptCount val="8"/>
                <c:pt idx="0">
                  <c:v>Vaisiai</c:v>
                </c:pt>
                <c:pt idx="1">
                  <c:v>Daržovės</c:v>
                </c:pt>
                <c:pt idx="2">
                  <c:v>Žuvies produktai</c:v>
                </c:pt>
                <c:pt idx="3">
                  <c:v>Mėsos produktai</c:v>
                </c:pt>
                <c:pt idx="4">
                  <c:v>Pieno produktai</c:v>
                </c:pt>
                <c:pt idx="5">
                  <c:v>Grūdiniai/ankštiniai maisto produktai</c:v>
                </c:pt>
                <c:pt idx="6">
                  <c:v>Cukriniai/miltiniai konditerijos gaminiai</c:v>
                </c:pt>
                <c:pt idx="7">
                  <c:v>Natūralių vaisių/daržovių sultys</c:v>
                </c:pt>
              </c:strCache>
            </c:strRef>
          </c:cat>
          <c:val>
            <c:numRef>
              <c:f>1</c:f>
              <c:numCache>
                <c:formatCode>General</c:formatCode>
                <c:ptCount val="8"/>
                <c:pt idx="0">
                  <c:v>4</c:v>
                </c:pt>
                <c:pt idx="1">
                  <c:v>6</c:v>
                </c:pt>
                <c:pt idx="2">
                  <c:v>5</c:v>
                </c:pt>
                <c:pt idx="3">
                  <c:v>4</c:v>
                </c:pt>
                <c:pt idx="4">
                  <c:v>8</c:v>
                </c:pt>
                <c:pt idx="5">
                  <c:v>8</c:v>
                </c:pt>
                <c:pt idx="6">
                  <c:v>4</c:v>
                </c:pt>
                <c:pt idx="7">
                  <c:v>4</c:v>
                </c:pt>
              </c:numCache>
            </c:numRef>
          </c:val>
        </c:ser>
        <c:ser>
          <c:idx val="2"/>
          <c:order val="2"/>
          <c:tx>
            <c:strRef>
              <c:f>label 2</c:f>
              <c:strCache>
                <c:ptCount val="1"/>
                <c:pt idx="0">
                  <c:v>Pakankamai</c:v>
                </c:pt>
              </c:strCache>
            </c:strRef>
          </c:tx>
          <c:spPr>
            <a:ln>
              <a:noFill/>
            </a:ln>
          </c:spPr>
          <c:invertIfNegative val="0"/>
          <c:dLbls>
            <c:numFmt formatCode="General" sourceLinked="1"/>
            <c:dLbl>
              <c:idx val="0"/>
              <c:dLblPos val="outEnd"/>
              <c:showLegendKey val="0"/>
              <c:showVal val="1"/>
              <c:showCatName val="0"/>
              <c:showSerName val="0"/>
              <c:showPercent val="0"/>
            </c:dLbl>
            <c:dLbl>
              <c:idx val="1"/>
              <c:dLblPos val="outEnd"/>
              <c:showLegendKey val="0"/>
              <c:showVal val="1"/>
              <c:showCatName val="0"/>
              <c:showSerName val="0"/>
              <c:showPercent val="0"/>
            </c:dLbl>
            <c:dLbl>
              <c:idx val="2"/>
              <c:dLblPos val="outEnd"/>
              <c:showLegendKey val="0"/>
              <c:showVal val="1"/>
              <c:showCatName val="0"/>
              <c:showSerName val="0"/>
              <c:showPercent val="0"/>
            </c:dLbl>
            <c:dLbl>
              <c:idx val="3"/>
              <c:dLblPos val="outEnd"/>
              <c:showLegendKey val="0"/>
              <c:showVal val="1"/>
              <c:showCatName val="0"/>
              <c:showSerName val="0"/>
              <c:showPercent val="0"/>
            </c:dLbl>
            <c:dLbl>
              <c:idx val="4"/>
              <c:dLblPos val="outEnd"/>
              <c:showLegendKey val="0"/>
              <c:showVal val="1"/>
              <c:showCatName val="0"/>
              <c:showSerName val="0"/>
              <c:showPercent val="0"/>
            </c:dLbl>
            <c:dLbl>
              <c:idx val="5"/>
              <c:dLblPos val="outEnd"/>
              <c:showLegendKey val="0"/>
              <c:showVal val="1"/>
              <c:showCatName val="0"/>
              <c:showSerName val="0"/>
              <c:showPercent val="0"/>
            </c:dLbl>
            <c:dLbl>
              <c:idx val="6"/>
              <c:dLblPos val="outEnd"/>
              <c:showLegendKey val="0"/>
              <c:showVal val="1"/>
              <c:showCatName val="0"/>
              <c:showSerName val="0"/>
              <c:showPercent val="0"/>
            </c:dLbl>
            <c:dLbl>
              <c:idx val="7"/>
              <c:dLblPos val="outEnd"/>
              <c:showLegendKey val="0"/>
              <c:showVal val="1"/>
              <c:showCatName val="0"/>
              <c:showSerName val="0"/>
              <c:showPercent val="0"/>
            </c:dLbl>
            <c:dLblPos val="inEnd"/>
            <c:showLegendKey val="0"/>
            <c:showVal val="1"/>
            <c:showCatName val="0"/>
            <c:showSerName val="0"/>
            <c:showPercent val="0"/>
            <c:showLeaderLines val="0"/>
          </c:dLbls>
          <c:cat>
            <c:strRef>
              <c:f>categories</c:f>
              <c:strCache>
                <c:ptCount val="8"/>
                <c:pt idx="0">
                  <c:v>Vaisiai</c:v>
                </c:pt>
                <c:pt idx="1">
                  <c:v>Daržovės</c:v>
                </c:pt>
                <c:pt idx="2">
                  <c:v>Žuvies produktai</c:v>
                </c:pt>
                <c:pt idx="3">
                  <c:v>Mėsos produktai</c:v>
                </c:pt>
                <c:pt idx="4">
                  <c:v>Pieno produktai</c:v>
                </c:pt>
                <c:pt idx="5">
                  <c:v>Grūdiniai/ankštiniai maisto produktai</c:v>
                </c:pt>
                <c:pt idx="6">
                  <c:v>Cukriniai/miltiniai konditerijos gaminiai</c:v>
                </c:pt>
                <c:pt idx="7">
                  <c:v>Natūralių vaisių/daržovių sultys</c:v>
                </c:pt>
              </c:strCache>
            </c:strRef>
          </c:cat>
          <c:val>
            <c:numRef>
              <c:f>2</c:f>
              <c:numCache>
                <c:formatCode>General</c:formatCode>
                <c:ptCount val="8"/>
                <c:pt idx="0">
                  <c:v>38</c:v>
                </c:pt>
                <c:pt idx="1">
                  <c:v>45</c:v>
                </c:pt>
                <c:pt idx="2">
                  <c:v>40</c:v>
                </c:pt>
                <c:pt idx="3">
                  <c:v>54</c:v>
                </c:pt>
                <c:pt idx="4">
                  <c:v>43</c:v>
                </c:pt>
                <c:pt idx="5">
                  <c:v>47</c:v>
                </c:pt>
                <c:pt idx="6">
                  <c:v>45</c:v>
                </c:pt>
                <c:pt idx="7">
                  <c:v>24</c:v>
                </c:pt>
              </c:numCache>
            </c:numRef>
          </c:val>
        </c:ser>
        <c:ser>
          <c:idx val="3"/>
          <c:order val="3"/>
          <c:tx>
            <c:strRef>
              <c:f>label 3</c:f>
              <c:strCache>
                <c:ptCount val="1"/>
                <c:pt idx="0">
                  <c:v>Mažai</c:v>
                </c:pt>
              </c:strCache>
            </c:strRef>
          </c:tx>
          <c:spPr>
            <a:ln>
              <a:noFill/>
            </a:ln>
          </c:spPr>
          <c:invertIfNegative val="0"/>
          <c:dLbls>
            <c:numFmt formatCode="General" sourceLinked="1"/>
            <c:dLbl>
              <c:idx val="0"/>
              <c:dLblPos val="outEnd"/>
              <c:showLegendKey val="0"/>
              <c:showVal val="1"/>
              <c:showCatName val="0"/>
              <c:showSerName val="0"/>
              <c:showPercent val="0"/>
            </c:dLbl>
            <c:dLbl>
              <c:idx val="1"/>
              <c:dLblPos val="outEnd"/>
              <c:showLegendKey val="0"/>
              <c:showVal val="1"/>
              <c:showCatName val="0"/>
              <c:showSerName val="0"/>
              <c:showPercent val="0"/>
            </c:dLbl>
            <c:dLbl>
              <c:idx val="2"/>
              <c:dLblPos val="outEnd"/>
              <c:showLegendKey val="0"/>
              <c:showVal val="1"/>
              <c:showCatName val="0"/>
              <c:showSerName val="0"/>
              <c:showPercent val="0"/>
            </c:dLbl>
            <c:dLbl>
              <c:idx val="3"/>
              <c:dLblPos val="outEnd"/>
              <c:showLegendKey val="0"/>
              <c:showVal val="1"/>
              <c:showCatName val="0"/>
              <c:showSerName val="0"/>
              <c:showPercent val="0"/>
            </c:dLbl>
            <c:dLbl>
              <c:idx val="4"/>
              <c:dLblPos val="outEnd"/>
              <c:showLegendKey val="0"/>
              <c:showVal val="1"/>
              <c:showCatName val="0"/>
              <c:showSerName val="0"/>
              <c:showPercent val="0"/>
            </c:dLbl>
            <c:dLbl>
              <c:idx val="5"/>
              <c:dLblPos val="outEnd"/>
              <c:showLegendKey val="0"/>
              <c:showVal val="1"/>
              <c:showCatName val="0"/>
              <c:showSerName val="0"/>
              <c:showPercent val="0"/>
            </c:dLbl>
            <c:dLbl>
              <c:idx val="6"/>
              <c:dLblPos val="outEnd"/>
              <c:showLegendKey val="0"/>
              <c:showVal val="1"/>
              <c:showCatName val="0"/>
              <c:showSerName val="0"/>
              <c:showPercent val="0"/>
            </c:dLbl>
            <c:dLbl>
              <c:idx val="7"/>
              <c:dLblPos val="outEnd"/>
              <c:showLegendKey val="0"/>
              <c:showVal val="1"/>
              <c:showCatName val="0"/>
              <c:showSerName val="0"/>
              <c:showPercent val="0"/>
            </c:dLbl>
            <c:dLblPos val="inEnd"/>
            <c:showLegendKey val="0"/>
            <c:showVal val="1"/>
            <c:showCatName val="0"/>
            <c:showSerName val="0"/>
            <c:showPercent val="0"/>
            <c:showLeaderLines val="0"/>
          </c:dLbls>
          <c:cat>
            <c:strRef>
              <c:f>categories</c:f>
              <c:strCache>
                <c:ptCount val="8"/>
                <c:pt idx="0">
                  <c:v>Vaisiai</c:v>
                </c:pt>
                <c:pt idx="1">
                  <c:v>Daržovės</c:v>
                </c:pt>
                <c:pt idx="2">
                  <c:v>Žuvies produktai</c:v>
                </c:pt>
                <c:pt idx="3">
                  <c:v>Mėsos produktai</c:v>
                </c:pt>
                <c:pt idx="4">
                  <c:v>Pieno produktai</c:v>
                </c:pt>
                <c:pt idx="5">
                  <c:v>Grūdiniai/ankštiniai maisto produktai</c:v>
                </c:pt>
                <c:pt idx="6">
                  <c:v>Cukriniai/miltiniai konditerijos gaminiai</c:v>
                </c:pt>
                <c:pt idx="7">
                  <c:v>Natūralių vaisių/daržovių sultys</c:v>
                </c:pt>
              </c:strCache>
            </c:strRef>
          </c:cat>
          <c:val>
            <c:numRef>
              <c:f>3</c:f>
              <c:numCache>
                <c:formatCode>General</c:formatCode>
                <c:ptCount val="8"/>
                <c:pt idx="0">
                  <c:v>15</c:v>
                </c:pt>
                <c:pt idx="1">
                  <c:v>11</c:v>
                </c:pt>
                <c:pt idx="2">
                  <c:v>19</c:v>
                </c:pt>
                <c:pt idx="3">
                  <c:v>5</c:v>
                </c:pt>
                <c:pt idx="4">
                  <c:v>12</c:v>
                </c:pt>
                <c:pt idx="5">
                  <c:v>6</c:v>
                </c:pt>
                <c:pt idx="6">
                  <c:v>9</c:v>
                </c:pt>
                <c:pt idx="7">
                  <c:v>22</c:v>
                </c:pt>
              </c:numCache>
            </c:numRef>
          </c:val>
        </c:ser>
        <c:ser>
          <c:idx val="4"/>
          <c:order val="4"/>
          <c:tx>
            <c:strRef>
              <c:f>label 4</c:f>
              <c:strCache>
                <c:ptCount val="1"/>
                <c:pt idx="0">
                  <c:v>Labai mažai</c:v>
                </c:pt>
              </c:strCache>
            </c:strRef>
          </c:tx>
          <c:spPr>
            <a:ln>
              <a:noFill/>
            </a:ln>
          </c:spPr>
          <c:invertIfNegative val="0"/>
          <c:dLbls>
            <c:numFmt formatCode="General" sourceLinked="1"/>
            <c:dLbl>
              <c:idx val="6"/>
              <c:dLblPos val="outEnd"/>
              <c:showLegendKey val="0"/>
              <c:showVal val="1"/>
              <c:showCatName val="0"/>
              <c:showSerName val="0"/>
              <c:showPercent val="0"/>
            </c:dLbl>
            <c:dLbl>
              <c:idx val="7"/>
              <c:dLblPos val="outEnd"/>
              <c:showLegendKey val="0"/>
              <c:showVal val="1"/>
              <c:showCatName val="0"/>
              <c:showSerName val="0"/>
              <c:showPercent val="0"/>
            </c:dLbl>
            <c:dLblPos val="inEnd"/>
            <c:showLegendKey val="0"/>
            <c:showVal val="1"/>
            <c:showCatName val="0"/>
            <c:showSerName val="0"/>
            <c:showPercent val="0"/>
            <c:showLeaderLines val="0"/>
          </c:dLbls>
          <c:cat>
            <c:strRef>
              <c:f>categories</c:f>
              <c:strCache>
                <c:ptCount val="8"/>
                <c:pt idx="0">
                  <c:v>Vaisiai</c:v>
                </c:pt>
                <c:pt idx="1">
                  <c:v>Daržovės</c:v>
                </c:pt>
                <c:pt idx="2">
                  <c:v>Žuvies produktai</c:v>
                </c:pt>
                <c:pt idx="3">
                  <c:v>Mėsos produktai</c:v>
                </c:pt>
                <c:pt idx="4">
                  <c:v>Pieno produktai</c:v>
                </c:pt>
                <c:pt idx="5">
                  <c:v>Grūdiniai/ankštiniai maisto produktai</c:v>
                </c:pt>
                <c:pt idx="6">
                  <c:v>Cukriniai/miltiniai konditerijos gaminiai</c:v>
                </c:pt>
                <c:pt idx="7">
                  <c:v>Natūralių vaisių/daržovių sultys</c:v>
                </c:pt>
              </c:strCache>
            </c:strRef>
          </c:cat>
          <c:val>
            <c:numRef>
              <c:f>4</c:f>
              <c:numCache>
                <c:formatCode>General</c:formatCode>
                <c:ptCount val="8"/>
                <c:pt idx="0">
                  <c:v>6</c:v>
                </c:pt>
                <c:pt idx="1">
                  <c:v>0</c:v>
                </c:pt>
                <c:pt idx="2">
                  <c:v>1</c:v>
                </c:pt>
                <c:pt idx="3">
                  <c:v>0</c:v>
                </c:pt>
                <c:pt idx="4">
                  <c:v>1</c:v>
                </c:pt>
                <c:pt idx="5">
                  <c:v>1</c:v>
                </c:pt>
                <c:pt idx="6">
                  <c:v>5</c:v>
                </c:pt>
                <c:pt idx="7">
                  <c:v>13</c:v>
                </c:pt>
              </c:numCache>
            </c:numRef>
          </c:val>
        </c:ser>
        <c:gapWidth val="100"/>
        <c:overlap val="-24"/>
        <c:axId val="36914284"/>
        <c:axId val="55889283"/>
      </c:barChart>
      <c:catAx>
        <c:axId val="36914284"/>
        <c:scaling>
          <c:orientation val="minMax"/>
        </c:scaling>
        <c:delete val="0"/>
        <c:axPos val="b"/>
        <c:numFmt formatCode="YYYY/MM/DD" sourceLinked="1"/>
        <c:majorTickMark val="none"/>
        <c:minorTickMark val="none"/>
        <c:tickLblPos val="nextTo"/>
        <c:spPr>
          <a:ln w="12600">
            <a:solidFill>
              <a:srgbClr val="d9d9d9"/>
            </a:solidFill>
            <a:round/>
          </a:ln>
        </c:spPr>
        <c:txPr>
          <a:bodyPr/>
          <a:lstStyle/>
          <a:p>
            <a:pPr>
              <a:defRPr b="0" sz="1600" spc="-1" strike="noStrike">
                <a:solidFill>
                  <a:srgbClr val="595959"/>
                </a:solidFill>
                <a:latin typeface="Constantia"/>
              </a:defRPr>
            </a:pPr>
          </a:p>
        </c:txPr>
        <c:crossAx val="55889283"/>
        <c:crosses val="autoZero"/>
        <c:auto val="1"/>
        <c:lblAlgn val="ctr"/>
        <c:lblOffset val="100"/>
      </c:catAx>
      <c:valAx>
        <c:axId val="55889283"/>
        <c:scaling>
          <c:orientation val="minMax"/>
        </c:scaling>
        <c:delete val="0"/>
        <c:axPos val="l"/>
        <c:majorGridlines>
          <c:spPr>
            <a:ln w="9360">
              <a:solidFill>
                <a:srgbClr val="d9d9d9"/>
              </a:solidFill>
              <a:round/>
            </a:ln>
          </c:spPr>
        </c:majorGridlines>
        <c:numFmt formatCode="General" sourceLinked="0"/>
        <c:majorTickMark val="none"/>
        <c:minorTickMark val="none"/>
        <c:tickLblPos val="nextTo"/>
        <c:spPr>
          <a:ln w="9360">
            <a:noFill/>
          </a:ln>
        </c:spPr>
        <c:txPr>
          <a:bodyPr/>
          <a:lstStyle/>
          <a:p>
            <a:pPr>
              <a:defRPr b="0" sz="900" spc="-1" strike="noStrike">
                <a:solidFill>
                  <a:srgbClr val="595959"/>
                </a:solidFill>
                <a:latin typeface="Constantia"/>
              </a:defRPr>
            </a:pPr>
          </a:p>
        </c:txPr>
        <c:crossAx val="36914284"/>
        <c:crosses val="autoZero"/>
      </c:valAx>
      <c:spPr>
        <a:noFill/>
        <a:ln>
          <a:noFill/>
        </a:ln>
      </c:spPr>
    </c:plotArea>
    <c:legend>
      <c:legendPos val="b"/>
      <c:layout>
        <c:manualLayout>
          <c:xMode val="edge"/>
          <c:yMode val="edge"/>
          <c:x val="0"/>
          <c:y val="0.912184511144331"/>
          <c:w val="0.543070388012443"/>
          <c:h val="0.0565601712327322"/>
        </c:manualLayout>
      </c:layout>
      <c:overlay val="0"/>
      <c:spPr>
        <a:noFill/>
        <a:ln>
          <a:noFill/>
        </a:ln>
      </c:spPr>
      <c:txPr>
        <a:bodyPr/>
        <a:lstStyle/>
        <a:p>
          <a:pPr>
            <a:defRPr b="0" sz="1600" spc="-1" strike="noStrike">
              <a:solidFill>
                <a:srgbClr val="595959"/>
              </a:solidFill>
              <a:latin typeface="Constantia"/>
            </a:defRPr>
          </a:pPr>
        </a:p>
      </c:txPr>
    </c:legend>
    <c:plotVisOnly val="1"/>
    <c:dispBlanksAs val="gap"/>
  </c:chart>
  <c:spPr>
    <a:noFill/>
    <a:ln>
      <a:noFill/>
    </a:ln>
  </c:spPr>
</c:chartSpace>
</file>

<file path=ppt/charts/chart17.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sz="1600" spc="-1" strike="noStrike">
                <a:solidFill>
                  <a:srgbClr val="595959"/>
                </a:solidFill>
                <a:latin typeface="Constantia"/>
              </a:defRPr>
            </a:pPr>
            <a:r>
              <a:rPr b="1" sz="1600" spc="-1" strike="noStrike">
                <a:solidFill>
                  <a:srgbClr val="595959"/>
                </a:solidFill>
                <a:latin typeface="Constantia"/>
              </a:rPr>
              <a:t>21. Kaip Jūs vertinate vykdomos Europos Sąjungos ir nacionalinio biudžeto lėšomis remiamas programas „pienas vaikams“ ir „vaisiai vaikams“?</a:t>
            </a:r>
          </a:p>
        </c:rich>
      </c:tx>
      <c:overlay val="0"/>
    </c:title>
    <c:autoTitleDeleted val="0"/>
    <c:view3D>
      <c:rotX val="30"/>
      <c:rotY val="0"/>
      <c:rAngAx val="0"/>
      <c:perspective val="30"/>
    </c:view3D>
    <c:floor>
      <c:spPr>
        <a:solidFill>
          <a:srgbClr val="d9d9d9"/>
        </a:solidFill>
        <a:ln>
          <a:noFill/>
        </a:ln>
      </c:spPr>
    </c:floor>
    <c:sideWall>
      <c:spPr>
        <a:solidFill>
          <a:srgbClr val="d9d9d9"/>
        </a:solidFill>
        <a:ln>
          <a:noFill/>
        </a:ln>
      </c:spPr>
    </c:sideWall>
    <c:backWall>
      <c:spPr>
        <a:solidFill>
          <a:srgbClr val="d9d9d9"/>
        </a:solidFill>
        <a:ln>
          <a:noFill/>
        </a:ln>
      </c:spPr>
    </c:backWall>
    <c:plotArea>
      <c:pie3DChart>
        <c:varyColors val="1"/>
        <c:ser>
          <c:idx val="0"/>
          <c:order val="0"/>
          <c:tx>
            <c:strRef>
              <c:f>label 0</c:f>
              <c:strCache>
                <c:ptCount val="1"/>
                <c:pt idx="0">
                  <c:v>21. Kaip Jūs vertinate vykdomos Europos Sąjungos ir nacionalinio biudžeto lėšomis remiamas programas „pienas vaikams“ ir „vaisiai vaikams“?</c:v>
                </c:pt>
              </c:strCache>
            </c:strRef>
          </c:tx>
          <c:spPr>
            <a:solidFill>
              <a:srgbClr val="89c01c"/>
            </a:solidFill>
            <a:ln>
              <a:noFill/>
            </a:ln>
          </c:spPr>
          <c:explosion val="0"/>
          <c:dPt>
            <c:idx val="0"/>
            <c:spPr>
              <a:solidFill>
                <a:srgbClr val="fcb22c"/>
              </a:solidFill>
              <a:ln>
                <a:noFill/>
              </a:ln>
            </c:spPr>
          </c:dPt>
          <c:dPt>
            <c:idx val="1"/>
            <c:spPr>
              <a:solidFill>
                <a:srgbClr val="f23610"/>
              </a:solidFill>
              <a:ln>
                <a:noFill/>
              </a:ln>
            </c:spPr>
          </c:dPt>
          <c:dPt>
            <c:idx val="2"/>
            <c:spPr>
              <a:solidFill>
                <a:srgbClr val="3e7520"/>
              </a:solidFill>
              <a:ln>
                <a:noFill/>
              </a:ln>
            </c:spPr>
          </c:dPt>
          <c:dPt>
            <c:idx val="3"/>
            <c:spPr>
              <a:solidFill>
                <a:srgbClr val="af7202"/>
              </a:solidFill>
              <a:ln>
                <a:noFill/>
              </a:ln>
            </c:spPr>
          </c:dPt>
          <c:dPt>
            <c:idx val="4"/>
            <c:spPr>
              <a:solidFill>
                <a:srgbClr val="931f08"/>
              </a:solidFill>
              <a:ln>
                <a:noFill/>
              </a:ln>
            </c:spPr>
          </c:dPt>
          <c:dLbls>
            <c:numFmt formatCode="0" sourceLinked="1"/>
            <c:dLbl>
              <c:idx val="0"/>
              <c:dLblPos val="outEnd"/>
              <c:showLegendKey val="0"/>
              <c:showVal val="0"/>
              <c:showCatName val="1"/>
              <c:showSerName val="0"/>
              <c:showPercent val="1"/>
            </c:dLbl>
            <c:dLbl>
              <c:idx val="1"/>
              <c:dLblPos val="outEnd"/>
              <c:showLegendKey val="0"/>
              <c:showVal val="0"/>
              <c:showCatName val="1"/>
              <c:showSerName val="0"/>
              <c:showPercent val="1"/>
            </c:dLbl>
            <c:dLbl>
              <c:idx val="2"/>
              <c:dLblPos val="outEnd"/>
              <c:showLegendKey val="0"/>
              <c:showVal val="0"/>
              <c:showCatName val="1"/>
              <c:showSerName val="0"/>
              <c:showPercent val="1"/>
            </c:dLbl>
            <c:dLbl>
              <c:idx val="3"/>
              <c:dLblPos val="outEnd"/>
              <c:showLegendKey val="0"/>
              <c:showVal val="0"/>
              <c:showCatName val="1"/>
              <c:showSerName val="0"/>
              <c:showPercent val="1"/>
            </c:dLbl>
            <c:dLbl>
              <c:idx val="4"/>
              <c:dLblPos val="outEnd"/>
              <c:showLegendKey val="0"/>
              <c:showVal val="0"/>
              <c:showCatName val="1"/>
              <c:showSerName val="0"/>
              <c:showPercent val="1"/>
            </c:dLbl>
            <c:dLblPos val="outEnd"/>
            <c:showLegendKey val="0"/>
            <c:showVal val="0"/>
            <c:showCatName val="1"/>
            <c:showSerName val="0"/>
            <c:showPercent val="1"/>
            <c:showLeaderLines val="0"/>
          </c:dLbls>
          <c:cat>
            <c:strRef>
              <c:f>categories</c:f>
              <c:strCache>
                <c:ptCount val="5"/>
                <c:pt idx="0">
                  <c:v>Teigiamai</c:v>
                </c:pt>
                <c:pt idx="1">
                  <c:v>Iš dalies teigiamai</c:v>
                </c:pt>
                <c:pt idx="2">
                  <c:v>Neigiamai</c:v>
                </c:pt>
                <c:pt idx="3">
                  <c:v>Iš dalies neigiamai</c:v>
                </c:pt>
                <c:pt idx="4">
                  <c:v>Neturiu nuomonės</c:v>
                </c:pt>
              </c:strCache>
            </c:strRef>
          </c:cat>
          <c:val>
            <c:numRef>
              <c:f>0</c:f>
              <c:numCache>
                <c:formatCode>General</c:formatCode>
                <c:ptCount val="5"/>
                <c:pt idx="0">
                  <c:v>48</c:v>
                </c:pt>
                <c:pt idx="1">
                  <c:v>9</c:v>
                </c:pt>
                <c:pt idx="2">
                  <c:v>1</c:v>
                </c:pt>
                <c:pt idx="3">
                  <c:v>1</c:v>
                </c:pt>
                <c:pt idx="4">
                  <c:v>6</c:v>
                </c:pt>
              </c:numCache>
            </c:numRef>
          </c:val>
        </c:ser>
      </c:pie3DChart>
    </c:plotArea>
    <c:plotVisOnly val="1"/>
    <c:dispBlanksAs val="gap"/>
  </c:chart>
  <c:spPr>
    <a:noFill/>
    <a:ln>
      <a:noFill/>
    </a:ln>
  </c:spPr>
</c:chartSpace>
</file>

<file path=ppt/charts/chart18.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sz="1600" spc="-1" strike="noStrike">
                <a:solidFill>
                  <a:srgbClr val="595959"/>
                </a:solidFill>
                <a:latin typeface="Constantia"/>
              </a:defRPr>
            </a:pPr>
            <a:r>
              <a:rPr b="1" sz="1600" spc="-1" strike="noStrike">
                <a:solidFill>
                  <a:srgbClr val="595959"/>
                </a:solidFill>
                <a:latin typeface="Constantia"/>
              </a:rPr>
              <a:t>22. Įvertinkite kaip Jūsų vaikas noriai valgo lopšelyje-darželyje skalėje nuo 1 iki 10</a:t>
            </a:r>
          </a:p>
        </c:rich>
      </c:tx>
      <c:overlay val="0"/>
    </c:title>
    <c:autoTitleDeleted val="0"/>
    <c:view3D>
      <c:rotX val="30"/>
      <c:rotY val="0"/>
      <c:rAngAx val="0"/>
      <c:perspective val="30"/>
    </c:view3D>
    <c:floor>
      <c:spPr>
        <a:solidFill>
          <a:srgbClr val="d9d9d9"/>
        </a:solidFill>
        <a:ln>
          <a:noFill/>
        </a:ln>
      </c:spPr>
    </c:floor>
    <c:sideWall>
      <c:spPr>
        <a:solidFill>
          <a:srgbClr val="d9d9d9"/>
        </a:solidFill>
        <a:ln>
          <a:noFill/>
        </a:ln>
      </c:spPr>
    </c:sideWall>
    <c:backWall>
      <c:spPr>
        <a:solidFill>
          <a:srgbClr val="d9d9d9"/>
        </a:solidFill>
        <a:ln>
          <a:noFill/>
        </a:ln>
      </c:spPr>
    </c:backWall>
    <c:plotArea>
      <c:pie3DChart>
        <c:varyColors val="1"/>
        <c:ser>
          <c:idx val="0"/>
          <c:order val="0"/>
          <c:tx>
            <c:strRef>
              <c:f>label 0</c:f>
              <c:strCache>
                <c:ptCount val="1"/>
                <c:pt idx="0">
                  <c:v>22. Įvertinkite kaip Jūsų vaikas noriai valgo lopšelyje-darželyje skalėje nuo 1 iki 10 (1 labai nenoriai, 10 labai noriai)</c:v>
                </c:pt>
              </c:strCache>
            </c:strRef>
          </c:tx>
          <c:spPr>
            <a:solidFill>
              <a:srgbClr val="89c01c"/>
            </a:solidFill>
            <a:ln>
              <a:noFill/>
            </a:ln>
          </c:spPr>
          <c:explosion val="0"/>
          <c:dPt>
            <c:idx val="0"/>
            <c:spPr>
              <a:solidFill>
                <a:srgbClr val="fcb22c"/>
              </a:solidFill>
              <a:ln>
                <a:noFill/>
              </a:ln>
            </c:spPr>
          </c:dPt>
          <c:dPt>
            <c:idx val="1"/>
            <c:spPr>
              <a:solidFill>
                <a:srgbClr val="f23610"/>
              </a:solidFill>
              <a:ln>
                <a:noFill/>
              </a:ln>
            </c:spPr>
          </c:dPt>
          <c:dPt>
            <c:idx val="2"/>
            <c:spPr>
              <a:solidFill>
                <a:srgbClr val="3e7520"/>
              </a:solidFill>
              <a:ln>
                <a:noFill/>
              </a:ln>
            </c:spPr>
          </c:dPt>
          <c:dPt>
            <c:idx val="3"/>
            <c:spPr>
              <a:solidFill>
                <a:srgbClr val="af7202"/>
              </a:solidFill>
              <a:ln>
                <a:noFill/>
              </a:ln>
            </c:spPr>
          </c:dPt>
          <c:dPt>
            <c:idx val="4"/>
            <c:spPr>
              <a:solidFill>
                <a:srgbClr val="931f08"/>
              </a:solidFill>
              <a:ln>
                <a:noFill/>
              </a:ln>
            </c:spPr>
          </c:dPt>
          <c:dPt>
            <c:idx val="5"/>
            <c:spPr>
              <a:solidFill>
                <a:srgbClr val="254613"/>
              </a:solidFill>
              <a:ln>
                <a:noFill/>
              </a:ln>
            </c:spPr>
          </c:dPt>
          <c:dPt>
            <c:idx val="6"/>
            <c:spPr>
              <a:solidFill>
                <a:srgbClr val="fdc156"/>
              </a:solidFill>
              <a:ln>
                <a:noFill/>
              </a:ln>
            </c:spPr>
          </c:dPt>
          <c:dPt>
            <c:idx val="7"/>
            <c:spPr>
              <a:solidFill>
                <a:srgbClr val="f55e40"/>
              </a:solidFill>
              <a:ln>
                <a:noFill/>
              </a:ln>
            </c:spPr>
          </c:dPt>
          <c:dLbls>
            <c:numFmt formatCode="0" sourceLinked="1"/>
            <c:dLbl>
              <c:idx val="0"/>
              <c:dLblPos val="outEnd"/>
              <c:showLegendKey val="0"/>
              <c:showVal val="0"/>
              <c:showCatName val="1"/>
              <c:showSerName val="0"/>
              <c:showPercent val="1"/>
            </c:dLbl>
            <c:dLbl>
              <c:idx val="1"/>
              <c:dLblPos val="outEnd"/>
              <c:showLegendKey val="0"/>
              <c:showVal val="0"/>
              <c:showCatName val="1"/>
              <c:showSerName val="0"/>
              <c:showPercent val="1"/>
            </c:dLbl>
            <c:dLbl>
              <c:idx val="2"/>
              <c:dLblPos val="outEnd"/>
              <c:showLegendKey val="0"/>
              <c:showVal val="0"/>
              <c:showCatName val="1"/>
              <c:showSerName val="0"/>
              <c:showPercent val="1"/>
            </c:dLbl>
            <c:dLbl>
              <c:idx val="3"/>
              <c:dLblPos val="outEnd"/>
              <c:showLegendKey val="0"/>
              <c:showVal val="0"/>
              <c:showCatName val="1"/>
              <c:showSerName val="0"/>
              <c:showPercent val="1"/>
            </c:dLbl>
            <c:dLbl>
              <c:idx val="4"/>
              <c:dLblPos val="outEnd"/>
              <c:showLegendKey val="0"/>
              <c:showVal val="0"/>
              <c:showCatName val="1"/>
              <c:showSerName val="0"/>
              <c:showPercent val="1"/>
            </c:dLbl>
            <c:dLbl>
              <c:idx val="5"/>
              <c:dLblPos val="outEnd"/>
              <c:showLegendKey val="0"/>
              <c:showVal val="0"/>
              <c:showCatName val="1"/>
              <c:showSerName val="0"/>
              <c:showPercent val="1"/>
            </c:dLbl>
            <c:dLbl>
              <c:idx val="6"/>
              <c:dLblPos val="outEnd"/>
              <c:showLegendKey val="0"/>
              <c:showVal val="0"/>
              <c:showCatName val="1"/>
              <c:showSerName val="0"/>
              <c:showPercent val="1"/>
            </c:dLbl>
            <c:dLbl>
              <c:idx val="7"/>
              <c:dLblPos val="outEnd"/>
              <c:showLegendKey val="0"/>
              <c:showVal val="0"/>
              <c:showCatName val="1"/>
              <c:showSerName val="0"/>
              <c:showPercent val="1"/>
            </c:dLbl>
            <c:dLblPos val="outEnd"/>
            <c:showLegendKey val="0"/>
            <c:showVal val="0"/>
            <c:showCatName val="1"/>
            <c:showSerName val="0"/>
            <c:showPercent val="1"/>
            <c:showLeaderLines val="0"/>
          </c:dLbls>
          <c:cat>
            <c:strRef>
              <c:f>categories</c:f>
              <c:strCache>
                <c:ptCount val="8"/>
                <c:pt idx="0">
                  <c:v>1</c:v>
                </c:pt>
                <c:pt idx="1">
                  <c:v>3</c:v>
                </c:pt>
                <c:pt idx="2">
                  <c:v>5</c:v>
                </c:pt>
                <c:pt idx="3">
                  <c:v>6</c:v>
                </c:pt>
                <c:pt idx="4">
                  <c:v>7</c:v>
                </c:pt>
                <c:pt idx="5">
                  <c:v>8</c:v>
                </c:pt>
                <c:pt idx="6">
                  <c:v>9</c:v>
                </c:pt>
                <c:pt idx="7">
                  <c:v>10</c:v>
                </c:pt>
              </c:strCache>
            </c:strRef>
          </c:cat>
          <c:val>
            <c:numRef>
              <c:f>0</c:f>
              <c:numCache>
                <c:formatCode>General</c:formatCode>
                <c:ptCount val="8"/>
                <c:pt idx="0">
                  <c:v>1</c:v>
                </c:pt>
                <c:pt idx="1">
                  <c:v>1</c:v>
                </c:pt>
                <c:pt idx="2">
                  <c:v>12</c:v>
                </c:pt>
                <c:pt idx="3">
                  <c:v>8</c:v>
                </c:pt>
                <c:pt idx="4">
                  <c:v>11</c:v>
                </c:pt>
                <c:pt idx="5">
                  <c:v>17</c:v>
                </c:pt>
                <c:pt idx="6">
                  <c:v>10</c:v>
                </c:pt>
                <c:pt idx="7">
                  <c:v>5</c:v>
                </c:pt>
              </c:numCache>
            </c:numRef>
          </c:val>
        </c:ser>
      </c:pie3DChart>
    </c:plotArea>
    <c:plotVisOnly val="1"/>
    <c:dispBlanksAs val="gap"/>
  </c:chart>
  <c:spPr>
    <a:noFill/>
    <a:ln>
      <a:noFill/>
    </a:ln>
  </c:spPr>
</c:chartSpace>
</file>

<file path=ppt/charts/chart19.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sz="1600" spc="-1" strike="noStrike">
                <a:solidFill>
                  <a:srgbClr val="595959"/>
                </a:solidFill>
                <a:latin typeface="Constantia"/>
              </a:defRPr>
            </a:pPr>
            <a:r>
              <a:rPr b="1" sz="1600" spc="-1" strike="noStrike">
                <a:solidFill>
                  <a:srgbClr val="595959"/>
                </a:solidFill>
                <a:latin typeface="Constantia"/>
              </a:rPr>
              <a:t>23. Vaiko mityba lopšelyje-darželyje Jums:</a:t>
            </a:r>
          </a:p>
        </c:rich>
      </c:tx>
      <c:overlay val="0"/>
    </c:title>
    <c:autoTitleDeleted val="0"/>
    <c:view3D>
      <c:rotX val="30"/>
      <c:rotY val="0"/>
      <c:rAngAx val="0"/>
      <c:perspective val="30"/>
    </c:view3D>
    <c:floor>
      <c:spPr>
        <a:solidFill>
          <a:srgbClr val="d9d9d9"/>
        </a:solidFill>
        <a:ln>
          <a:noFill/>
        </a:ln>
      </c:spPr>
    </c:floor>
    <c:sideWall>
      <c:spPr>
        <a:solidFill>
          <a:srgbClr val="d9d9d9"/>
        </a:solidFill>
        <a:ln>
          <a:noFill/>
        </a:ln>
      </c:spPr>
    </c:sideWall>
    <c:backWall>
      <c:spPr>
        <a:solidFill>
          <a:srgbClr val="d9d9d9"/>
        </a:solidFill>
        <a:ln>
          <a:noFill/>
        </a:ln>
      </c:spPr>
    </c:backWall>
    <c:plotArea>
      <c:pie3DChart>
        <c:varyColors val="1"/>
        <c:ser>
          <c:idx val="0"/>
          <c:order val="0"/>
          <c:tx>
            <c:strRef>
              <c:f>label 0</c:f>
              <c:strCache>
                <c:ptCount val="1"/>
                <c:pt idx="0">
                  <c:v>23. Vaiko mityba lopšelyje-darželyje Jums:</c:v>
                </c:pt>
              </c:strCache>
            </c:strRef>
          </c:tx>
          <c:spPr>
            <a:solidFill>
              <a:srgbClr val="89c01c"/>
            </a:solidFill>
            <a:ln>
              <a:noFill/>
            </a:ln>
          </c:spPr>
          <c:explosion val="0"/>
          <c:dPt>
            <c:idx val="0"/>
            <c:spPr>
              <a:solidFill>
                <a:srgbClr val="fcb22c"/>
              </a:solidFill>
              <a:ln>
                <a:noFill/>
              </a:ln>
            </c:spPr>
          </c:dPt>
          <c:dPt>
            <c:idx val="1"/>
            <c:spPr>
              <a:solidFill>
                <a:srgbClr val="f23610"/>
              </a:solidFill>
              <a:ln>
                <a:noFill/>
              </a:ln>
            </c:spPr>
          </c:dPt>
          <c:dLbls>
            <c:numFmt formatCode="0" sourceLinked="1"/>
            <c:dLbl>
              <c:idx val="0"/>
              <c:dLblPos val="outEnd"/>
              <c:showLegendKey val="0"/>
              <c:showVal val="0"/>
              <c:showCatName val="1"/>
              <c:showSerName val="0"/>
              <c:showPercent val="1"/>
            </c:dLbl>
            <c:dLbl>
              <c:idx val="1"/>
              <c:dLblPos val="outEnd"/>
              <c:showLegendKey val="0"/>
              <c:showVal val="0"/>
              <c:showCatName val="1"/>
              <c:showSerName val="0"/>
              <c:showPercent val="1"/>
            </c:dLbl>
            <c:dLblPos val="outEnd"/>
            <c:showLegendKey val="0"/>
            <c:showVal val="0"/>
            <c:showCatName val="1"/>
            <c:showSerName val="0"/>
            <c:showPercent val="1"/>
            <c:showLeaderLines val="0"/>
          </c:dLbls>
          <c:cat>
            <c:strRef>
              <c:f>categories</c:f>
              <c:strCache>
                <c:ptCount val="2"/>
                <c:pt idx="0">
                  <c:v>Labai aktuali</c:v>
                </c:pt>
                <c:pt idx="1">
                  <c:v>Aktuali</c:v>
                </c:pt>
              </c:strCache>
            </c:strRef>
          </c:cat>
          <c:val>
            <c:numRef>
              <c:f>0</c:f>
              <c:numCache>
                <c:formatCode>General</c:formatCode>
                <c:ptCount val="2"/>
                <c:pt idx="0">
                  <c:v>36</c:v>
                </c:pt>
                <c:pt idx="1">
                  <c:v>29</c:v>
                </c:pt>
              </c:numCache>
            </c:numRef>
          </c:val>
        </c:ser>
      </c:pie3DChart>
    </c:plotArea>
    <c:plotVisOnly val="1"/>
    <c:dispBlanksAs val="gap"/>
  </c:chart>
  <c:spPr>
    <a:noFill/>
    <a:ln>
      <a:noFill/>
    </a:ln>
  </c:spPr>
</c:chartSpace>
</file>

<file path=ppt/charts/chart2.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sz="1600" spc="-1" strike="noStrike">
                <a:solidFill>
                  <a:srgbClr val="595959"/>
                </a:solidFill>
                <a:latin typeface="Constantia"/>
              </a:defRPr>
            </a:pPr>
            <a:r>
              <a:rPr b="1" sz="1600" spc="-1" strike="noStrike">
                <a:solidFill>
                  <a:srgbClr val="595959"/>
                </a:solidFill>
                <a:latin typeface="Constantia"/>
              </a:rPr>
              <a:t>2. Ar Jūsų vaikas valgo pusryčius lopšelyje-darželyje?</a:t>
            </a:r>
          </a:p>
        </c:rich>
      </c:tx>
      <c:overlay val="0"/>
    </c:title>
    <c:autoTitleDeleted val="0"/>
    <c:view3D>
      <c:rotX val="30"/>
      <c:rotY val="0"/>
      <c:rAngAx val="0"/>
      <c:perspective val="30"/>
    </c:view3D>
    <c:floor>
      <c:spPr>
        <a:solidFill>
          <a:srgbClr val="d9d9d9"/>
        </a:solidFill>
        <a:ln>
          <a:noFill/>
        </a:ln>
      </c:spPr>
    </c:floor>
    <c:sideWall>
      <c:spPr>
        <a:solidFill>
          <a:srgbClr val="d9d9d9"/>
        </a:solidFill>
        <a:ln>
          <a:noFill/>
        </a:ln>
      </c:spPr>
    </c:sideWall>
    <c:backWall>
      <c:spPr>
        <a:solidFill>
          <a:srgbClr val="d9d9d9"/>
        </a:solidFill>
        <a:ln>
          <a:noFill/>
        </a:ln>
      </c:spPr>
    </c:backWall>
    <c:plotArea>
      <c:pie3DChart>
        <c:varyColors val="1"/>
        <c:ser>
          <c:idx val="0"/>
          <c:order val="0"/>
          <c:tx>
            <c:strRef>
              <c:f>label 0</c:f>
              <c:strCache>
                <c:ptCount val="1"/>
                <c:pt idx="0">
                  <c:v>2. Ar Jūsų vaikas valgo pusryčius lopšelyje-darželyje?</c:v>
                </c:pt>
              </c:strCache>
            </c:strRef>
          </c:tx>
          <c:spPr>
            <a:solidFill>
              <a:srgbClr val="89c01c"/>
            </a:solidFill>
            <a:ln>
              <a:noFill/>
            </a:ln>
          </c:spPr>
          <c:explosion val="0"/>
          <c:dPt>
            <c:idx val="0"/>
            <c:spPr>
              <a:solidFill>
                <a:srgbClr val="fcb22c"/>
              </a:solidFill>
              <a:ln>
                <a:noFill/>
              </a:ln>
            </c:spPr>
          </c:dPt>
          <c:dPt>
            <c:idx val="1"/>
            <c:spPr>
              <a:solidFill>
                <a:srgbClr val="f23610"/>
              </a:solidFill>
              <a:ln>
                <a:noFill/>
              </a:ln>
            </c:spPr>
          </c:dPt>
          <c:dLbls>
            <c:numFmt formatCode="0" sourceLinked="1"/>
            <c:dLbl>
              <c:idx val="0"/>
              <c:dLblPos val="outEnd"/>
              <c:showLegendKey val="0"/>
              <c:showVal val="0"/>
              <c:showCatName val="1"/>
              <c:showSerName val="0"/>
              <c:showPercent val="1"/>
            </c:dLbl>
            <c:dLbl>
              <c:idx val="1"/>
              <c:dLblPos val="outEnd"/>
              <c:showLegendKey val="0"/>
              <c:showVal val="0"/>
              <c:showCatName val="1"/>
              <c:showSerName val="0"/>
              <c:showPercent val="1"/>
            </c:dLbl>
            <c:dLblPos val="outEnd"/>
            <c:showLegendKey val="0"/>
            <c:showVal val="0"/>
            <c:showCatName val="1"/>
            <c:showSerName val="0"/>
            <c:showPercent val="1"/>
            <c:showLeaderLines val="0"/>
          </c:dLbls>
          <c:cat>
            <c:strRef>
              <c:f>categories</c:f>
              <c:strCache>
                <c:ptCount val="2"/>
                <c:pt idx="0">
                  <c:v>Taip</c:v>
                </c:pt>
                <c:pt idx="1">
                  <c:v>Ne</c:v>
                </c:pt>
              </c:strCache>
            </c:strRef>
          </c:cat>
          <c:val>
            <c:numRef>
              <c:f>0</c:f>
              <c:numCache>
                <c:formatCode>General</c:formatCode>
                <c:ptCount val="2"/>
                <c:pt idx="0">
                  <c:v>52</c:v>
                </c:pt>
                <c:pt idx="1">
                  <c:v>13</c:v>
                </c:pt>
              </c:numCache>
            </c:numRef>
          </c:val>
        </c:ser>
      </c:pie3DChart>
    </c:plotArea>
    <c:plotVisOnly val="1"/>
    <c:dispBlanksAs val="gap"/>
  </c:chart>
  <c:spPr>
    <a:noFill/>
    <a:ln>
      <a:noFill/>
    </a:ln>
  </c:spPr>
</c:chartSpace>
</file>

<file path=ppt/charts/chart20.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sz="1600" spc="-1" strike="noStrike">
                <a:solidFill>
                  <a:srgbClr val="595959"/>
                </a:solidFill>
                <a:latin typeface="Constantia"/>
              </a:defRPr>
            </a:pPr>
            <a:r>
              <a:rPr b="1" sz="1600" spc="-1" strike="noStrike">
                <a:solidFill>
                  <a:srgbClr val="595959"/>
                </a:solidFill>
                <a:latin typeface="Constantia"/>
              </a:rPr>
              <a:t>25. Kaip dažnai domitės ugdymo įstaigoje pateiktu vaiko dienos meniu?</a:t>
            </a:r>
          </a:p>
        </c:rich>
      </c:tx>
      <c:overlay val="0"/>
    </c:title>
    <c:autoTitleDeleted val="0"/>
    <c:view3D>
      <c:rotX val="30"/>
      <c:rotY val="0"/>
      <c:rAngAx val="0"/>
      <c:perspective val="30"/>
    </c:view3D>
    <c:floor>
      <c:spPr>
        <a:solidFill>
          <a:srgbClr val="d9d9d9"/>
        </a:solidFill>
        <a:ln>
          <a:noFill/>
        </a:ln>
      </c:spPr>
    </c:floor>
    <c:sideWall>
      <c:spPr>
        <a:solidFill>
          <a:srgbClr val="d9d9d9"/>
        </a:solidFill>
        <a:ln>
          <a:noFill/>
        </a:ln>
      </c:spPr>
    </c:sideWall>
    <c:backWall>
      <c:spPr>
        <a:solidFill>
          <a:srgbClr val="d9d9d9"/>
        </a:solidFill>
        <a:ln>
          <a:noFill/>
        </a:ln>
      </c:spPr>
    </c:backWall>
    <c:plotArea>
      <c:pie3DChart>
        <c:varyColors val="1"/>
        <c:ser>
          <c:idx val="0"/>
          <c:order val="0"/>
          <c:tx>
            <c:strRef>
              <c:f>label 0</c:f>
              <c:strCache>
                <c:ptCount val="1"/>
                <c:pt idx="0">
                  <c:v>25. Kaip dažnai domitės ugdymo įstaigoje pateiktu vaiko dienos meniu?</c:v>
                </c:pt>
              </c:strCache>
            </c:strRef>
          </c:tx>
          <c:spPr>
            <a:solidFill>
              <a:srgbClr val="89c01c"/>
            </a:solidFill>
            <a:ln>
              <a:noFill/>
            </a:ln>
          </c:spPr>
          <c:explosion val="0"/>
          <c:dPt>
            <c:idx val="0"/>
            <c:spPr>
              <a:solidFill>
                <a:srgbClr val="fcb22c"/>
              </a:solidFill>
              <a:ln>
                <a:noFill/>
              </a:ln>
            </c:spPr>
          </c:dPt>
          <c:dPt>
            <c:idx val="1"/>
            <c:spPr>
              <a:solidFill>
                <a:srgbClr val="f23610"/>
              </a:solidFill>
              <a:ln>
                <a:noFill/>
              </a:ln>
            </c:spPr>
          </c:dPt>
          <c:dPt>
            <c:idx val="2"/>
            <c:spPr>
              <a:solidFill>
                <a:srgbClr val="3e7520"/>
              </a:solidFill>
              <a:ln>
                <a:noFill/>
              </a:ln>
            </c:spPr>
          </c:dPt>
          <c:dLbls>
            <c:numFmt formatCode="0" sourceLinked="1"/>
            <c:dLbl>
              <c:idx val="0"/>
              <c:dLblPos val="outEnd"/>
              <c:showLegendKey val="0"/>
              <c:showVal val="0"/>
              <c:showCatName val="1"/>
              <c:showSerName val="0"/>
              <c:showPercent val="1"/>
            </c:dLbl>
            <c:dLbl>
              <c:idx val="1"/>
              <c:dLblPos val="outEnd"/>
              <c:showLegendKey val="0"/>
              <c:showVal val="0"/>
              <c:showCatName val="1"/>
              <c:showSerName val="0"/>
              <c:showPercent val="1"/>
            </c:dLbl>
            <c:dLbl>
              <c:idx val="2"/>
              <c:dLblPos val="outEnd"/>
              <c:showLegendKey val="0"/>
              <c:showVal val="0"/>
              <c:showCatName val="1"/>
              <c:showSerName val="0"/>
              <c:showPercent val="1"/>
            </c:dLbl>
            <c:dLblPos val="outEnd"/>
            <c:showLegendKey val="0"/>
            <c:showVal val="0"/>
            <c:showCatName val="1"/>
            <c:showSerName val="0"/>
            <c:showPercent val="1"/>
            <c:showLeaderLines val="0"/>
          </c:dLbls>
          <c:cat>
            <c:strRef>
              <c:f>categories</c:f>
              <c:strCache>
                <c:ptCount val="3"/>
                <c:pt idx="0">
                  <c:v>Kasdien</c:v>
                </c:pt>
                <c:pt idx="1">
                  <c:v>Dažnai</c:v>
                </c:pt>
                <c:pt idx="2">
                  <c:v>Retai</c:v>
                </c:pt>
              </c:strCache>
            </c:strRef>
          </c:cat>
          <c:val>
            <c:numRef>
              <c:f>0</c:f>
              <c:numCache>
                <c:formatCode>General</c:formatCode>
                <c:ptCount val="3"/>
                <c:pt idx="0">
                  <c:v>21</c:v>
                </c:pt>
                <c:pt idx="1">
                  <c:v>38</c:v>
                </c:pt>
                <c:pt idx="2">
                  <c:v>6</c:v>
                </c:pt>
              </c:numCache>
            </c:numRef>
          </c:val>
        </c:ser>
      </c:pie3DChart>
    </c:plotArea>
    <c:plotVisOnly val="1"/>
    <c:dispBlanksAs val="gap"/>
  </c:chart>
  <c:spPr>
    <a:noFill/>
    <a:ln>
      <a:noFill/>
    </a:ln>
  </c:spPr>
</c:chartSpace>
</file>

<file path=ppt/charts/chart21.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sz="1600" spc="-1" strike="noStrike">
                <a:solidFill>
                  <a:srgbClr val="595959"/>
                </a:solidFill>
                <a:latin typeface="Constantia"/>
              </a:defRPr>
            </a:pPr>
            <a:r>
              <a:rPr b="1" sz="1600" spc="-1" strike="noStrike">
                <a:solidFill>
                  <a:srgbClr val="595959"/>
                </a:solidFill>
                <a:latin typeface="Constantia"/>
              </a:rPr>
              <a:t>24. Kaip dažnai pasidomite vaiko apetitu darželyje?</a:t>
            </a:r>
          </a:p>
        </c:rich>
      </c:tx>
      <c:overlay val="0"/>
    </c:title>
    <c:autoTitleDeleted val="0"/>
    <c:view3D>
      <c:rotX val="30"/>
      <c:rotY val="0"/>
      <c:rAngAx val="0"/>
      <c:perspective val="30"/>
    </c:view3D>
    <c:floor>
      <c:spPr>
        <a:solidFill>
          <a:srgbClr val="d9d9d9"/>
        </a:solidFill>
        <a:ln>
          <a:noFill/>
        </a:ln>
      </c:spPr>
    </c:floor>
    <c:sideWall>
      <c:spPr>
        <a:solidFill>
          <a:srgbClr val="d9d9d9"/>
        </a:solidFill>
        <a:ln>
          <a:noFill/>
        </a:ln>
      </c:spPr>
    </c:sideWall>
    <c:backWall>
      <c:spPr>
        <a:solidFill>
          <a:srgbClr val="d9d9d9"/>
        </a:solidFill>
        <a:ln>
          <a:noFill/>
        </a:ln>
      </c:spPr>
    </c:backWall>
    <c:plotArea>
      <c:pie3DChart>
        <c:varyColors val="1"/>
        <c:ser>
          <c:idx val="0"/>
          <c:order val="0"/>
          <c:tx>
            <c:strRef>
              <c:f>label 0</c:f>
              <c:strCache>
                <c:ptCount val="1"/>
                <c:pt idx="0">
                  <c:v>24. Kaip dažnai pasidomite vaiko apetitu darželyje?</c:v>
                </c:pt>
              </c:strCache>
            </c:strRef>
          </c:tx>
          <c:spPr>
            <a:solidFill>
              <a:srgbClr val="89c01c"/>
            </a:solidFill>
            <a:ln>
              <a:noFill/>
            </a:ln>
          </c:spPr>
          <c:explosion val="0"/>
          <c:dPt>
            <c:idx val="0"/>
            <c:spPr>
              <a:solidFill>
                <a:srgbClr val="fcb22c"/>
              </a:solidFill>
              <a:ln>
                <a:noFill/>
              </a:ln>
            </c:spPr>
          </c:dPt>
          <c:dPt>
            <c:idx val="1"/>
            <c:spPr>
              <a:solidFill>
                <a:srgbClr val="f23610"/>
              </a:solidFill>
              <a:ln>
                <a:noFill/>
              </a:ln>
            </c:spPr>
          </c:dPt>
          <c:dPt>
            <c:idx val="2"/>
            <c:spPr>
              <a:solidFill>
                <a:srgbClr val="3e7520"/>
              </a:solidFill>
              <a:ln>
                <a:noFill/>
              </a:ln>
            </c:spPr>
          </c:dPt>
          <c:dLbls>
            <c:numFmt formatCode="0" sourceLinked="1"/>
            <c:dLbl>
              <c:idx val="0"/>
              <c:dLblPos val="outEnd"/>
              <c:showLegendKey val="0"/>
              <c:showVal val="0"/>
              <c:showCatName val="1"/>
              <c:showSerName val="0"/>
              <c:showPercent val="1"/>
            </c:dLbl>
            <c:dLbl>
              <c:idx val="1"/>
              <c:dLblPos val="outEnd"/>
              <c:showLegendKey val="0"/>
              <c:showVal val="0"/>
              <c:showCatName val="1"/>
              <c:showSerName val="0"/>
              <c:showPercent val="1"/>
            </c:dLbl>
            <c:dLbl>
              <c:idx val="2"/>
              <c:dLblPos val="outEnd"/>
              <c:showLegendKey val="0"/>
              <c:showVal val="0"/>
              <c:showCatName val="1"/>
              <c:showSerName val="0"/>
              <c:showPercent val="1"/>
            </c:dLbl>
            <c:dLblPos val="outEnd"/>
            <c:showLegendKey val="0"/>
            <c:showVal val="0"/>
            <c:showCatName val="1"/>
            <c:showSerName val="0"/>
            <c:showPercent val="1"/>
            <c:showLeaderLines val="0"/>
          </c:dLbls>
          <c:cat>
            <c:strRef>
              <c:f>categories</c:f>
              <c:strCache>
                <c:ptCount val="3"/>
                <c:pt idx="0">
                  <c:v>Kasdien</c:v>
                </c:pt>
                <c:pt idx="1">
                  <c:v>Dažnai</c:v>
                </c:pt>
                <c:pt idx="2">
                  <c:v>Retai</c:v>
                </c:pt>
              </c:strCache>
            </c:strRef>
          </c:cat>
          <c:val>
            <c:numRef>
              <c:f>0</c:f>
              <c:numCache>
                <c:formatCode>General</c:formatCode>
                <c:ptCount val="3"/>
                <c:pt idx="0">
                  <c:v>30</c:v>
                </c:pt>
                <c:pt idx="1">
                  <c:v>31</c:v>
                </c:pt>
                <c:pt idx="2">
                  <c:v>4</c:v>
                </c:pt>
              </c:numCache>
            </c:numRef>
          </c:val>
        </c:ser>
      </c:pie3DChart>
    </c:plotArea>
    <c:plotVisOnly val="1"/>
    <c:dispBlanksAs val="gap"/>
  </c:chart>
  <c:spPr>
    <a:noFill/>
    <a:ln>
      <a:noFill/>
    </a:ln>
  </c:spPr>
</c:chartSpace>
</file>

<file path=ppt/charts/chart22.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sz="1600" spc="-1" strike="noStrike">
                <a:solidFill>
                  <a:srgbClr val="595959"/>
                </a:solidFill>
                <a:latin typeface="Constantia"/>
              </a:defRPr>
            </a:pPr>
            <a:r>
              <a:rPr b="1" sz="1600" spc="-1" strike="noStrike">
                <a:solidFill>
                  <a:srgbClr val="595959"/>
                </a:solidFill>
                <a:latin typeface="Constantia"/>
              </a:rPr>
              <a:t>26. Kaip vertinate savo vaiko mitybos įpročius?</a:t>
            </a:r>
          </a:p>
        </c:rich>
      </c:tx>
      <c:overlay val="0"/>
    </c:title>
    <c:autoTitleDeleted val="0"/>
    <c:view3D>
      <c:rotX val="30"/>
      <c:rotY val="0"/>
      <c:rAngAx val="0"/>
      <c:perspective val="30"/>
    </c:view3D>
    <c:floor>
      <c:spPr>
        <a:solidFill>
          <a:srgbClr val="d9d9d9"/>
        </a:solidFill>
        <a:ln>
          <a:noFill/>
        </a:ln>
      </c:spPr>
    </c:floor>
    <c:sideWall>
      <c:spPr>
        <a:solidFill>
          <a:srgbClr val="d9d9d9"/>
        </a:solidFill>
        <a:ln>
          <a:noFill/>
        </a:ln>
      </c:spPr>
    </c:sideWall>
    <c:backWall>
      <c:spPr>
        <a:solidFill>
          <a:srgbClr val="d9d9d9"/>
        </a:solidFill>
        <a:ln>
          <a:noFill/>
        </a:ln>
      </c:spPr>
    </c:backWall>
    <c:plotArea>
      <c:pie3DChart>
        <c:varyColors val="1"/>
        <c:ser>
          <c:idx val="0"/>
          <c:order val="0"/>
          <c:tx>
            <c:strRef>
              <c:f>label 0</c:f>
              <c:strCache>
                <c:ptCount val="1"/>
                <c:pt idx="0">
                  <c:v>26. Kaip vertinate savo vaiko mitybos įpročius?</c:v>
                </c:pt>
              </c:strCache>
            </c:strRef>
          </c:tx>
          <c:spPr>
            <a:solidFill>
              <a:srgbClr val="89c01c"/>
            </a:solidFill>
            <a:ln>
              <a:noFill/>
            </a:ln>
          </c:spPr>
          <c:explosion val="0"/>
          <c:dPt>
            <c:idx val="0"/>
            <c:spPr>
              <a:solidFill>
                <a:srgbClr val="fcb22c"/>
              </a:solidFill>
              <a:ln>
                <a:noFill/>
              </a:ln>
            </c:spPr>
          </c:dPt>
          <c:dPt>
            <c:idx val="1"/>
            <c:spPr>
              <a:solidFill>
                <a:srgbClr val="f23610"/>
              </a:solidFill>
              <a:ln>
                <a:noFill/>
              </a:ln>
            </c:spPr>
          </c:dPt>
          <c:dPt>
            <c:idx val="2"/>
            <c:spPr>
              <a:solidFill>
                <a:srgbClr val="3e7520"/>
              </a:solidFill>
              <a:ln>
                <a:noFill/>
              </a:ln>
            </c:spPr>
          </c:dPt>
          <c:dPt>
            <c:idx val="3"/>
            <c:spPr>
              <a:solidFill>
                <a:srgbClr val="af7202"/>
              </a:solidFill>
              <a:ln>
                <a:noFill/>
              </a:ln>
            </c:spPr>
          </c:dPt>
          <c:dLbls>
            <c:numFmt formatCode="0" sourceLinked="1"/>
            <c:dLbl>
              <c:idx val="0"/>
              <c:dLblPos val="outEnd"/>
              <c:showLegendKey val="0"/>
              <c:showVal val="0"/>
              <c:showCatName val="1"/>
              <c:showSerName val="0"/>
              <c:showPercent val="1"/>
            </c:dLbl>
            <c:dLbl>
              <c:idx val="1"/>
              <c:dLblPos val="outEnd"/>
              <c:showLegendKey val="0"/>
              <c:showVal val="0"/>
              <c:showCatName val="1"/>
              <c:showSerName val="0"/>
              <c:showPercent val="1"/>
            </c:dLbl>
            <c:dLbl>
              <c:idx val="2"/>
              <c:dLblPos val="outEnd"/>
              <c:showLegendKey val="0"/>
              <c:showVal val="0"/>
              <c:showCatName val="1"/>
              <c:showSerName val="0"/>
              <c:showPercent val="1"/>
            </c:dLbl>
            <c:dLbl>
              <c:idx val="3"/>
              <c:dLblPos val="outEnd"/>
              <c:showLegendKey val="0"/>
              <c:showVal val="0"/>
              <c:showCatName val="1"/>
              <c:showSerName val="0"/>
              <c:showPercent val="1"/>
            </c:dLbl>
            <c:dLblPos val="outEnd"/>
            <c:showLegendKey val="0"/>
            <c:showVal val="0"/>
            <c:showCatName val="1"/>
            <c:showSerName val="0"/>
            <c:showPercent val="1"/>
            <c:showLeaderLines val="0"/>
          </c:dLbls>
          <c:cat>
            <c:strRef>
              <c:f>categories</c:f>
              <c:strCache>
                <c:ptCount val="4"/>
                <c:pt idx="0">
                  <c:v>Puikiai</c:v>
                </c:pt>
                <c:pt idx="1">
                  <c:v>Labai gerai</c:v>
                </c:pt>
                <c:pt idx="2">
                  <c:v>Gerai</c:v>
                </c:pt>
                <c:pt idx="3">
                  <c:v>Patenkinamai</c:v>
                </c:pt>
              </c:strCache>
            </c:strRef>
          </c:cat>
          <c:val>
            <c:numRef>
              <c:f>0</c:f>
              <c:numCache>
                <c:formatCode>General</c:formatCode>
                <c:ptCount val="4"/>
                <c:pt idx="0">
                  <c:v>3</c:v>
                </c:pt>
                <c:pt idx="1">
                  <c:v>18</c:v>
                </c:pt>
                <c:pt idx="2">
                  <c:v>29</c:v>
                </c:pt>
                <c:pt idx="3">
                  <c:v>15</c:v>
                </c:pt>
              </c:numCache>
            </c:numRef>
          </c:val>
        </c:ser>
      </c:pie3DChart>
    </c:plotArea>
    <c:plotVisOnly val="1"/>
    <c:dispBlanksAs val="gap"/>
  </c:chart>
  <c:spPr>
    <a:noFill/>
    <a:ln>
      <a:noFill/>
    </a:ln>
  </c:spPr>
</c:chartSpace>
</file>

<file path=ppt/charts/chart23.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sz="1600" spc="-1" strike="noStrike">
                <a:solidFill>
                  <a:srgbClr val="595959"/>
                </a:solidFill>
                <a:latin typeface="Constantia"/>
              </a:defRPr>
            </a:pPr>
            <a:r>
              <a:rPr b="1" sz="1600" spc="-1" strike="noStrike">
                <a:solidFill>
                  <a:srgbClr val="595959"/>
                </a:solidFill>
                <a:latin typeface="Constantia"/>
              </a:rPr>
              <a:t>27. Kaip apibūdintumėte dabartinę savo vaiko sveikatos būklę</a:t>
            </a:r>
          </a:p>
        </c:rich>
      </c:tx>
      <c:overlay val="0"/>
    </c:title>
    <c:autoTitleDeleted val="0"/>
    <c:view3D>
      <c:rotX val="30"/>
      <c:rotY val="0"/>
      <c:rAngAx val="0"/>
      <c:perspective val="30"/>
    </c:view3D>
    <c:floor>
      <c:spPr>
        <a:solidFill>
          <a:srgbClr val="d9d9d9"/>
        </a:solidFill>
        <a:ln>
          <a:noFill/>
        </a:ln>
      </c:spPr>
    </c:floor>
    <c:sideWall>
      <c:spPr>
        <a:solidFill>
          <a:srgbClr val="d9d9d9"/>
        </a:solidFill>
        <a:ln>
          <a:noFill/>
        </a:ln>
      </c:spPr>
    </c:sideWall>
    <c:backWall>
      <c:spPr>
        <a:solidFill>
          <a:srgbClr val="d9d9d9"/>
        </a:solidFill>
        <a:ln>
          <a:noFill/>
        </a:ln>
      </c:spPr>
    </c:backWall>
    <c:plotArea>
      <c:pie3DChart>
        <c:varyColors val="1"/>
        <c:ser>
          <c:idx val="0"/>
          <c:order val="0"/>
          <c:tx>
            <c:strRef>
              <c:f>label 0</c:f>
              <c:strCache>
                <c:ptCount val="1"/>
                <c:pt idx="0">
                  <c:v>27. Kaip apibūdintumėte dabartinę savo vaiko sveikatos būklę</c:v>
                </c:pt>
              </c:strCache>
            </c:strRef>
          </c:tx>
          <c:spPr>
            <a:solidFill>
              <a:srgbClr val="89c01c"/>
            </a:solidFill>
            <a:ln>
              <a:noFill/>
            </a:ln>
          </c:spPr>
          <c:explosion val="0"/>
          <c:dPt>
            <c:idx val="0"/>
            <c:spPr>
              <a:solidFill>
                <a:srgbClr val="fcb22c"/>
              </a:solidFill>
              <a:ln>
                <a:noFill/>
              </a:ln>
            </c:spPr>
          </c:dPt>
          <c:dPt>
            <c:idx val="1"/>
            <c:spPr>
              <a:solidFill>
                <a:srgbClr val="f23610"/>
              </a:solidFill>
              <a:ln>
                <a:noFill/>
              </a:ln>
            </c:spPr>
          </c:dPt>
          <c:dPt>
            <c:idx val="2"/>
            <c:spPr>
              <a:solidFill>
                <a:srgbClr val="3e7520"/>
              </a:solidFill>
              <a:ln>
                <a:noFill/>
              </a:ln>
            </c:spPr>
          </c:dPt>
          <c:dPt>
            <c:idx val="3"/>
            <c:spPr>
              <a:solidFill>
                <a:srgbClr val="af7202"/>
              </a:solidFill>
              <a:ln>
                <a:noFill/>
              </a:ln>
            </c:spPr>
          </c:dPt>
          <c:dLbls>
            <c:numFmt formatCode="0" sourceLinked="1"/>
            <c:dLbl>
              <c:idx val="0"/>
              <c:dLblPos val="outEnd"/>
              <c:showLegendKey val="0"/>
              <c:showVal val="0"/>
              <c:showCatName val="1"/>
              <c:showSerName val="0"/>
              <c:showPercent val="1"/>
            </c:dLbl>
            <c:dLbl>
              <c:idx val="1"/>
              <c:dLblPos val="outEnd"/>
              <c:showLegendKey val="0"/>
              <c:showVal val="0"/>
              <c:showCatName val="1"/>
              <c:showSerName val="0"/>
              <c:showPercent val="1"/>
            </c:dLbl>
            <c:dLbl>
              <c:idx val="2"/>
              <c:dLblPos val="outEnd"/>
              <c:showLegendKey val="0"/>
              <c:showVal val="0"/>
              <c:showCatName val="1"/>
              <c:showSerName val="0"/>
              <c:showPercent val="1"/>
            </c:dLbl>
            <c:dLbl>
              <c:idx val="3"/>
              <c:dLblPos val="outEnd"/>
              <c:showLegendKey val="0"/>
              <c:showVal val="0"/>
              <c:showCatName val="1"/>
              <c:showSerName val="0"/>
              <c:showPercent val="1"/>
            </c:dLbl>
            <c:dLblPos val="outEnd"/>
            <c:showLegendKey val="0"/>
            <c:showVal val="0"/>
            <c:showCatName val="1"/>
            <c:showSerName val="0"/>
            <c:showPercent val="1"/>
            <c:showLeaderLines val="0"/>
          </c:dLbls>
          <c:cat>
            <c:strRef>
              <c:f>categories</c:f>
              <c:strCache>
                <c:ptCount val="4"/>
                <c:pt idx="0">
                  <c:v>Puiki</c:v>
                </c:pt>
                <c:pt idx="1">
                  <c:v>Labai gera</c:v>
                </c:pt>
                <c:pt idx="2">
                  <c:v>Gera</c:v>
                </c:pt>
                <c:pt idx="3">
                  <c:v>Patenkinama</c:v>
                </c:pt>
              </c:strCache>
            </c:strRef>
          </c:cat>
          <c:val>
            <c:numRef>
              <c:f>0</c:f>
              <c:numCache>
                <c:formatCode>General</c:formatCode>
                <c:ptCount val="4"/>
                <c:pt idx="0">
                  <c:v>9</c:v>
                </c:pt>
                <c:pt idx="1">
                  <c:v>28</c:v>
                </c:pt>
                <c:pt idx="2">
                  <c:v>24</c:v>
                </c:pt>
                <c:pt idx="3">
                  <c:v>4</c:v>
                </c:pt>
              </c:numCache>
            </c:numRef>
          </c:val>
        </c:ser>
      </c:pie3DChart>
    </c:plotArea>
    <c:plotVisOnly val="1"/>
    <c:dispBlanksAs val="gap"/>
  </c:chart>
  <c:spPr>
    <a:noFill/>
    <a:ln>
      <a:noFill/>
    </a:ln>
  </c:spPr>
</c:chartSpace>
</file>

<file path=ppt/charts/chart24.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sz="1600" spc="-1" strike="noStrike">
                <a:solidFill>
                  <a:srgbClr val="595959"/>
                </a:solidFill>
                <a:latin typeface="Constantia"/>
              </a:defRPr>
            </a:pPr>
            <a:r>
              <a:rPr b="1" sz="1600" spc="-1" strike="noStrike">
                <a:solidFill>
                  <a:srgbClr val="595959"/>
                </a:solidFill>
                <a:latin typeface="Constantia"/>
              </a:rPr>
              <a:t>28. Ar Jūsų vaikas yra alergiškas kokiam produktui ar produktų grupei?
</a:t>
            </a:r>
          </a:p>
        </c:rich>
      </c:tx>
      <c:overlay val="0"/>
    </c:title>
    <c:autoTitleDeleted val="0"/>
    <c:view3D>
      <c:rotX val="30"/>
      <c:rotY val="0"/>
      <c:rAngAx val="0"/>
      <c:perspective val="30"/>
    </c:view3D>
    <c:floor>
      <c:spPr>
        <a:solidFill>
          <a:srgbClr val="d9d9d9"/>
        </a:solidFill>
        <a:ln>
          <a:noFill/>
        </a:ln>
      </c:spPr>
    </c:floor>
    <c:sideWall>
      <c:spPr>
        <a:solidFill>
          <a:srgbClr val="d9d9d9"/>
        </a:solidFill>
        <a:ln>
          <a:noFill/>
        </a:ln>
      </c:spPr>
    </c:sideWall>
    <c:backWall>
      <c:spPr>
        <a:solidFill>
          <a:srgbClr val="d9d9d9"/>
        </a:solidFill>
        <a:ln>
          <a:noFill/>
        </a:ln>
      </c:spPr>
    </c:backWall>
    <c:plotArea>
      <c:pie3DChart>
        <c:varyColors val="1"/>
        <c:ser>
          <c:idx val="0"/>
          <c:order val="0"/>
          <c:tx>
            <c:strRef>
              <c:f>label 0</c:f>
              <c:strCache>
                <c:ptCount val="1"/>
                <c:pt idx="0">
                  <c:v>28. Ar Jūsų vaikas yra alergiškas kokiam produktui ar produktų grupei? (Jei atsakėte Ne pereikite į 31 klausimą)</c:v>
                </c:pt>
              </c:strCache>
            </c:strRef>
          </c:tx>
          <c:spPr>
            <a:solidFill>
              <a:srgbClr val="89c01c"/>
            </a:solidFill>
            <a:ln>
              <a:noFill/>
            </a:ln>
          </c:spPr>
          <c:explosion val="0"/>
          <c:dPt>
            <c:idx val="0"/>
            <c:spPr>
              <a:solidFill>
                <a:srgbClr val="fcb22c"/>
              </a:solidFill>
              <a:ln>
                <a:noFill/>
              </a:ln>
            </c:spPr>
          </c:dPt>
          <c:dPt>
            <c:idx val="1"/>
            <c:spPr>
              <a:solidFill>
                <a:srgbClr val="f23610"/>
              </a:solidFill>
              <a:ln>
                <a:noFill/>
              </a:ln>
            </c:spPr>
          </c:dPt>
          <c:dLbls>
            <c:numFmt formatCode="0" sourceLinked="1"/>
            <c:dLbl>
              <c:idx val="0"/>
              <c:dLblPos val="outEnd"/>
              <c:showLegendKey val="0"/>
              <c:showVal val="0"/>
              <c:showCatName val="1"/>
              <c:showSerName val="0"/>
              <c:showPercent val="1"/>
            </c:dLbl>
            <c:dLbl>
              <c:idx val="1"/>
              <c:dLblPos val="outEnd"/>
              <c:showLegendKey val="0"/>
              <c:showVal val="0"/>
              <c:showCatName val="1"/>
              <c:showSerName val="0"/>
              <c:showPercent val="1"/>
            </c:dLbl>
            <c:dLblPos val="outEnd"/>
            <c:showLegendKey val="0"/>
            <c:showVal val="0"/>
            <c:showCatName val="1"/>
            <c:showSerName val="0"/>
            <c:showPercent val="1"/>
            <c:showLeaderLines val="0"/>
          </c:dLbls>
          <c:cat>
            <c:strRef>
              <c:f>categories</c:f>
              <c:strCache>
                <c:ptCount val="2"/>
                <c:pt idx="0">
                  <c:v>Taip</c:v>
                </c:pt>
                <c:pt idx="1">
                  <c:v>Ne</c:v>
                </c:pt>
              </c:strCache>
            </c:strRef>
          </c:cat>
          <c:val>
            <c:numRef>
              <c:f>0</c:f>
              <c:numCache>
                <c:formatCode>General</c:formatCode>
                <c:ptCount val="2"/>
                <c:pt idx="0">
                  <c:v>9</c:v>
                </c:pt>
                <c:pt idx="1">
                  <c:v>56</c:v>
                </c:pt>
              </c:numCache>
            </c:numRef>
          </c:val>
        </c:ser>
      </c:pie3DChart>
    </c:plotArea>
    <c:plotVisOnly val="1"/>
    <c:dispBlanksAs val="gap"/>
  </c:chart>
  <c:spPr>
    <a:noFill/>
    <a:ln>
      <a:noFill/>
    </a:ln>
  </c:spPr>
</c:chartSpace>
</file>

<file path=ppt/charts/chart25.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sz="1600" spc="-1" strike="noStrike">
                <a:solidFill>
                  <a:srgbClr val="595959"/>
                </a:solidFill>
                <a:latin typeface="Constantia"/>
              </a:defRPr>
            </a:pPr>
            <a:r>
              <a:rPr b="1" sz="1600" spc="-1" strike="noStrike">
                <a:solidFill>
                  <a:srgbClr val="595959"/>
                </a:solidFill>
                <a:latin typeface="Constantia"/>
              </a:rPr>
              <a:t>31. Ar Jūsų vaikas turėjo virškinimo sutrikimų ar apsinuodijimų dėl šioje įstaigoje ruošto maisto?</a:t>
            </a:r>
          </a:p>
        </c:rich>
      </c:tx>
      <c:overlay val="0"/>
    </c:title>
    <c:autoTitleDeleted val="0"/>
    <c:view3D>
      <c:rotX val="30"/>
      <c:rotY val="0"/>
      <c:rAngAx val="0"/>
      <c:perspective val="30"/>
    </c:view3D>
    <c:floor>
      <c:spPr>
        <a:solidFill>
          <a:srgbClr val="d9d9d9"/>
        </a:solidFill>
        <a:ln>
          <a:noFill/>
        </a:ln>
      </c:spPr>
    </c:floor>
    <c:sideWall>
      <c:spPr>
        <a:solidFill>
          <a:srgbClr val="d9d9d9"/>
        </a:solidFill>
        <a:ln>
          <a:noFill/>
        </a:ln>
      </c:spPr>
    </c:sideWall>
    <c:backWall>
      <c:spPr>
        <a:solidFill>
          <a:srgbClr val="d9d9d9"/>
        </a:solidFill>
        <a:ln>
          <a:noFill/>
        </a:ln>
      </c:spPr>
    </c:backWall>
    <c:plotArea>
      <c:pie3DChart>
        <c:varyColors val="1"/>
        <c:ser>
          <c:idx val="0"/>
          <c:order val="0"/>
          <c:tx>
            <c:strRef>
              <c:f>label 0</c:f>
              <c:strCache>
                <c:ptCount val="1"/>
                <c:pt idx="0">
                  <c:v>31. Ar Jūsų vaikas turėjo virškinimo sutrikimų ar apsinuodijimų dėl šioje įstaigoje ruošto maisto?</c:v>
                </c:pt>
              </c:strCache>
            </c:strRef>
          </c:tx>
          <c:spPr>
            <a:solidFill>
              <a:srgbClr val="89c01c"/>
            </a:solidFill>
            <a:ln>
              <a:noFill/>
            </a:ln>
          </c:spPr>
          <c:explosion val="0"/>
          <c:dPt>
            <c:idx val="0"/>
            <c:spPr>
              <a:solidFill>
                <a:srgbClr val="fcb22c"/>
              </a:solidFill>
              <a:ln>
                <a:noFill/>
              </a:ln>
            </c:spPr>
          </c:dPt>
          <c:dPt>
            <c:idx val="1"/>
            <c:spPr>
              <a:solidFill>
                <a:srgbClr val="f23610"/>
              </a:solidFill>
              <a:ln>
                <a:noFill/>
              </a:ln>
            </c:spPr>
          </c:dPt>
          <c:dLbls>
            <c:numFmt formatCode="0" sourceLinked="1"/>
            <c:dLbl>
              <c:idx val="0"/>
              <c:dLblPos val="outEnd"/>
              <c:showLegendKey val="0"/>
              <c:showVal val="0"/>
              <c:showCatName val="1"/>
              <c:showSerName val="0"/>
              <c:showPercent val="1"/>
            </c:dLbl>
            <c:dLbl>
              <c:idx val="1"/>
              <c:dLblPos val="outEnd"/>
              <c:showLegendKey val="0"/>
              <c:showVal val="0"/>
              <c:showCatName val="1"/>
              <c:showSerName val="0"/>
              <c:showPercent val="1"/>
            </c:dLbl>
            <c:dLblPos val="outEnd"/>
            <c:showLegendKey val="0"/>
            <c:showVal val="0"/>
            <c:showCatName val="1"/>
            <c:showSerName val="0"/>
            <c:showPercent val="1"/>
            <c:showLeaderLines val="0"/>
          </c:dLbls>
          <c:cat>
            <c:strRef>
              <c:f>categories</c:f>
              <c:strCache>
                <c:ptCount val="2"/>
                <c:pt idx="0">
                  <c:v>Taip</c:v>
                </c:pt>
                <c:pt idx="1">
                  <c:v>Ne</c:v>
                </c:pt>
              </c:strCache>
            </c:strRef>
          </c:cat>
          <c:val>
            <c:numRef>
              <c:f>0</c:f>
              <c:numCache>
                <c:formatCode>General</c:formatCode>
                <c:ptCount val="2"/>
                <c:pt idx="0">
                  <c:v>12</c:v>
                </c:pt>
                <c:pt idx="1">
                  <c:v>53</c:v>
                </c:pt>
              </c:numCache>
            </c:numRef>
          </c:val>
        </c:ser>
      </c:pie3DChart>
    </c:plotArea>
    <c:plotVisOnly val="1"/>
    <c:dispBlanksAs val="gap"/>
  </c:chart>
  <c:spPr>
    <a:noFill/>
    <a:ln>
      <a:noFill/>
    </a:ln>
  </c:spPr>
</c:chartSpace>
</file>

<file path=ppt/charts/chart26.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sz="1600" spc="-1" strike="noStrike">
                <a:solidFill>
                  <a:srgbClr val="595959"/>
                </a:solidFill>
                <a:latin typeface="Constantia"/>
              </a:defRPr>
            </a:pPr>
            <a:r>
              <a:rPr b="1" sz="1600" spc="-1" strike="noStrike">
                <a:solidFill>
                  <a:srgbClr val="595959"/>
                </a:solidFill>
                <a:latin typeface="Constantia"/>
              </a:rPr>
              <a:t>32. Ar tėvų susirinkimų metu yra kalbama apie sveiką mitybą?</a:t>
            </a:r>
          </a:p>
        </c:rich>
      </c:tx>
      <c:overlay val="0"/>
    </c:title>
    <c:autoTitleDeleted val="0"/>
    <c:view3D>
      <c:rotX val="30"/>
      <c:rotY val="0"/>
      <c:rAngAx val="0"/>
      <c:perspective val="30"/>
    </c:view3D>
    <c:floor>
      <c:spPr>
        <a:solidFill>
          <a:srgbClr val="d9d9d9"/>
        </a:solidFill>
        <a:ln>
          <a:noFill/>
        </a:ln>
      </c:spPr>
    </c:floor>
    <c:sideWall>
      <c:spPr>
        <a:solidFill>
          <a:srgbClr val="d9d9d9"/>
        </a:solidFill>
        <a:ln>
          <a:noFill/>
        </a:ln>
      </c:spPr>
    </c:sideWall>
    <c:backWall>
      <c:spPr>
        <a:solidFill>
          <a:srgbClr val="d9d9d9"/>
        </a:solidFill>
        <a:ln>
          <a:noFill/>
        </a:ln>
      </c:spPr>
    </c:backWall>
    <c:plotArea>
      <c:pie3DChart>
        <c:varyColors val="1"/>
        <c:ser>
          <c:idx val="0"/>
          <c:order val="0"/>
          <c:tx>
            <c:strRef>
              <c:f>label 0</c:f>
              <c:strCache>
                <c:ptCount val="1"/>
                <c:pt idx="0">
                  <c:v>32. Ar tėvų susirinkimų metu yra kalbama apie sveiką mitybą?</c:v>
                </c:pt>
              </c:strCache>
            </c:strRef>
          </c:tx>
          <c:spPr>
            <a:solidFill>
              <a:srgbClr val="89c01c"/>
            </a:solidFill>
            <a:ln>
              <a:noFill/>
            </a:ln>
          </c:spPr>
          <c:explosion val="0"/>
          <c:dPt>
            <c:idx val="0"/>
            <c:spPr>
              <a:solidFill>
                <a:srgbClr val="fcb22c"/>
              </a:solidFill>
              <a:ln>
                <a:noFill/>
              </a:ln>
            </c:spPr>
          </c:dPt>
          <c:dPt>
            <c:idx val="1"/>
            <c:spPr>
              <a:solidFill>
                <a:srgbClr val="f23610"/>
              </a:solidFill>
              <a:ln>
                <a:noFill/>
              </a:ln>
            </c:spPr>
          </c:dPt>
          <c:dPt>
            <c:idx val="2"/>
            <c:spPr>
              <a:solidFill>
                <a:srgbClr val="3e7520"/>
              </a:solidFill>
              <a:ln>
                <a:noFill/>
              </a:ln>
            </c:spPr>
          </c:dPt>
          <c:dLbls>
            <c:numFmt formatCode="0" sourceLinked="1"/>
            <c:dLbl>
              <c:idx val="0"/>
              <c:dLblPos val="outEnd"/>
              <c:showLegendKey val="0"/>
              <c:showVal val="0"/>
              <c:showCatName val="1"/>
              <c:showSerName val="0"/>
              <c:showPercent val="1"/>
            </c:dLbl>
            <c:dLbl>
              <c:idx val="1"/>
              <c:dLblPos val="outEnd"/>
              <c:showLegendKey val="0"/>
              <c:showVal val="0"/>
              <c:showCatName val="1"/>
              <c:showSerName val="0"/>
              <c:showPercent val="1"/>
            </c:dLbl>
            <c:dLbl>
              <c:idx val="2"/>
              <c:dLblPos val="outEnd"/>
              <c:showLegendKey val="0"/>
              <c:showVal val="0"/>
              <c:showCatName val="1"/>
              <c:showSerName val="0"/>
              <c:showPercent val="1"/>
            </c:dLbl>
            <c:dLblPos val="outEnd"/>
            <c:showLegendKey val="0"/>
            <c:showVal val="0"/>
            <c:showCatName val="1"/>
            <c:showSerName val="0"/>
            <c:showPercent val="1"/>
            <c:showLeaderLines val="0"/>
          </c:dLbls>
          <c:cat>
            <c:strRef>
              <c:f>categories</c:f>
              <c:strCache>
                <c:ptCount val="3"/>
                <c:pt idx="0">
                  <c:v>Taip</c:v>
                </c:pt>
                <c:pt idx="1">
                  <c:v>Ne</c:v>
                </c:pt>
                <c:pt idx="2">
                  <c:v>Labai retai</c:v>
                </c:pt>
              </c:strCache>
            </c:strRef>
          </c:cat>
          <c:val>
            <c:numRef>
              <c:f>0</c:f>
              <c:numCache>
                <c:formatCode>General</c:formatCode>
                <c:ptCount val="3"/>
                <c:pt idx="0">
                  <c:v>35</c:v>
                </c:pt>
                <c:pt idx="1">
                  <c:v>11</c:v>
                </c:pt>
                <c:pt idx="2">
                  <c:v>19</c:v>
                </c:pt>
              </c:numCache>
            </c:numRef>
          </c:val>
        </c:ser>
      </c:pie3DChart>
    </c:plotArea>
    <c:plotVisOnly val="1"/>
    <c:dispBlanksAs val="gap"/>
  </c:chart>
  <c:spPr>
    <a:noFill/>
    <a:ln>
      <a:noFill/>
    </a:ln>
  </c:spPr>
</c:chartSpace>
</file>

<file path=ppt/charts/chart27.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sz="1600" spc="-1" strike="noStrike">
                <a:solidFill>
                  <a:srgbClr val="595959"/>
                </a:solidFill>
                <a:latin typeface="Constantia"/>
              </a:defRPr>
            </a:pPr>
            <a:r>
              <a:rPr b="1" sz="1600" spc="-1" strike="noStrike">
                <a:solidFill>
                  <a:srgbClr val="595959"/>
                </a:solidFill>
                <a:latin typeface="Constantia"/>
              </a:rPr>
              <a:t>33. Ar Jus tenkina personalo darbas?</a:t>
            </a:r>
          </a:p>
        </c:rich>
      </c:tx>
      <c:overlay val="0"/>
    </c:title>
    <c:autoTitleDeleted val="0"/>
    <c:view3D>
      <c:rotX val="30"/>
      <c:rotY val="0"/>
      <c:rAngAx val="0"/>
      <c:perspective val="30"/>
    </c:view3D>
    <c:floor>
      <c:spPr>
        <a:solidFill>
          <a:srgbClr val="d9d9d9"/>
        </a:solidFill>
        <a:ln>
          <a:noFill/>
        </a:ln>
      </c:spPr>
    </c:floor>
    <c:sideWall>
      <c:spPr>
        <a:solidFill>
          <a:srgbClr val="d9d9d9"/>
        </a:solidFill>
        <a:ln>
          <a:noFill/>
        </a:ln>
      </c:spPr>
    </c:sideWall>
    <c:backWall>
      <c:spPr>
        <a:solidFill>
          <a:srgbClr val="d9d9d9"/>
        </a:solidFill>
        <a:ln>
          <a:noFill/>
        </a:ln>
      </c:spPr>
    </c:backWall>
    <c:plotArea>
      <c:pie3DChart>
        <c:varyColors val="1"/>
        <c:ser>
          <c:idx val="0"/>
          <c:order val="0"/>
          <c:tx>
            <c:strRef>
              <c:f>label 0</c:f>
              <c:strCache>
                <c:ptCount val="1"/>
                <c:pt idx="0">
                  <c:v>33. Ar Jus tenkina personalo darbas?</c:v>
                </c:pt>
              </c:strCache>
            </c:strRef>
          </c:tx>
          <c:spPr>
            <a:solidFill>
              <a:srgbClr val="89c01c"/>
            </a:solidFill>
            <a:ln>
              <a:noFill/>
            </a:ln>
          </c:spPr>
          <c:explosion val="0"/>
          <c:dPt>
            <c:idx val="0"/>
            <c:spPr>
              <a:solidFill>
                <a:srgbClr val="fcb22c"/>
              </a:solidFill>
              <a:ln>
                <a:noFill/>
              </a:ln>
            </c:spPr>
          </c:dPt>
          <c:dPt>
            <c:idx val="1"/>
            <c:spPr>
              <a:solidFill>
                <a:srgbClr val="f23610"/>
              </a:solidFill>
              <a:ln>
                <a:noFill/>
              </a:ln>
            </c:spPr>
          </c:dPt>
          <c:dLbls>
            <c:numFmt formatCode="0" sourceLinked="1"/>
            <c:dLbl>
              <c:idx val="0"/>
              <c:dLblPos val="outEnd"/>
              <c:showLegendKey val="0"/>
              <c:showVal val="0"/>
              <c:showCatName val="1"/>
              <c:showSerName val="0"/>
              <c:showPercent val="1"/>
            </c:dLbl>
            <c:dLbl>
              <c:idx val="1"/>
              <c:dLblPos val="outEnd"/>
              <c:showLegendKey val="0"/>
              <c:showVal val="0"/>
              <c:showCatName val="1"/>
              <c:showSerName val="0"/>
              <c:showPercent val="1"/>
            </c:dLbl>
            <c:dLblPos val="outEnd"/>
            <c:showLegendKey val="0"/>
            <c:showVal val="0"/>
            <c:showCatName val="1"/>
            <c:showSerName val="0"/>
            <c:showPercent val="1"/>
            <c:showLeaderLines val="0"/>
          </c:dLbls>
          <c:cat>
            <c:strRef>
              <c:f>categories</c:f>
              <c:strCache>
                <c:ptCount val="2"/>
                <c:pt idx="0">
                  <c:v>Taip</c:v>
                </c:pt>
                <c:pt idx="1">
                  <c:v>Ne visada</c:v>
                </c:pt>
              </c:strCache>
            </c:strRef>
          </c:cat>
          <c:val>
            <c:numRef>
              <c:f>0</c:f>
              <c:numCache>
                <c:formatCode>General</c:formatCode>
                <c:ptCount val="2"/>
                <c:pt idx="0">
                  <c:v>52</c:v>
                </c:pt>
                <c:pt idx="1">
                  <c:v>13</c:v>
                </c:pt>
              </c:numCache>
            </c:numRef>
          </c:val>
        </c:ser>
      </c:pie3DChart>
    </c:plotArea>
    <c:plotVisOnly val="1"/>
    <c:dispBlanksAs val="gap"/>
  </c:chart>
  <c:spPr>
    <a:noFill/>
    <a:ln>
      <a:noFill/>
    </a:ln>
  </c:spPr>
</c:chartSpace>
</file>

<file path=ppt/charts/chart28.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sz="1600" spc="-1" strike="noStrike">
                <a:solidFill>
                  <a:srgbClr val="595959"/>
                </a:solidFill>
                <a:latin typeface="Constantia"/>
              </a:defRPr>
            </a:pPr>
            <a:r>
              <a:rPr b="1" sz="1600" spc="-1" strike="noStrike">
                <a:solidFill>
                  <a:srgbClr val="595959"/>
                </a:solidFill>
                <a:latin typeface="Constantia"/>
              </a:rPr>
              <a:t>34. Ar lopšelio-darželio personalas yra mandagus, malonus, draugiškas?</a:t>
            </a:r>
          </a:p>
        </c:rich>
      </c:tx>
      <c:overlay val="0"/>
    </c:title>
    <c:autoTitleDeleted val="0"/>
    <c:view3D>
      <c:rotX val="30"/>
      <c:rotY val="0"/>
      <c:rAngAx val="0"/>
      <c:perspective val="30"/>
    </c:view3D>
    <c:floor>
      <c:spPr>
        <a:solidFill>
          <a:srgbClr val="d9d9d9"/>
        </a:solidFill>
        <a:ln>
          <a:noFill/>
        </a:ln>
      </c:spPr>
    </c:floor>
    <c:sideWall>
      <c:spPr>
        <a:solidFill>
          <a:srgbClr val="d9d9d9"/>
        </a:solidFill>
        <a:ln>
          <a:noFill/>
        </a:ln>
      </c:spPr>
    </c:sideWall>
    <c:backWall>
      <c:spPr>
        <a:solidFill>
          <a:srgbClr val="d9d9d9"/>
        </a:solidFill>
        <a:ln>
          <a:noFill/>
        </a:ln>
      </c:spPr>
    </c:backWall>
    <c:plotArea>
      <c:pie3DChart>
        <c:varyColors val="1"/>
        <c:ser>
          <c:idx val="0"/>
          <c:order val="0"/>
          <c:tx>
            <c:strRef>
              <c:f>label 0</c:f>
              <c:strCache>
                <c:ptCount val="1"/>
                <c:pt idx="0">
                  <c:v>34. Ar lopšelio-darželio personalas yra mandagus, malonus, draugiškas?</c:v>
                </c:pt>
              </c:strCache>
            </c:strRef>
          </c:tx>
          <c:spPr>
            <a:solidFill>
              <a:srgbClr val="89c01c"/>
            </a:solidFill>
            <a:ln>
              <a:noFill/>
            </a:ln>
          </c:spPr>
          <c:explosion val="0"/>
          <c:dPt>
            <c:idx val="0"/>
            <c:spPr>
              <a:solidFill>
                <a:srgbClr val="fcb22c"/>
              </a:solidFill>
              <a:ln>
                <a:noFill/>
              </a:ln>
            </c:spPr>
          </c:dPt>
          <c:dPt>
            <c:idx val="1"/>
            <c:spPr>
              <a:solidFill>
                <a:srgbClr val="f23610"/>
              </a:solidFill>
              <a:ln>
                <a:noFill/>
              </a:ln>
            </c:spPr>
          </c:dPt>
          <c:dLbls>
            <c:numFmt formatCode="0" sourceLinked="1"/>
            <c:dLbl>
              <c:idx val="0"/>
              <c:dLblPos val="outEnd"/>
              <c:showLegendKey val="0"/>
              <c:showVal val="0"/>
              <c:showCatName val="1"/>
              <c:showSerName val="0"/>
              <c:showPercent val="1"/>
            </c:dLbl>
            <c:dLbl>
              <c:idx val="1"/>
              <c:dLblPos val="outEnd"/>
              <c:showLegendKey val="0"/>
              <c:showVal val="0"/>
              <c:showCatName val="1"/>
              <c:showSerName val="0"/>
              <c:showPercent val="1"/>
            </c:dLbl>
            <c:dLblPos val="outEnd"/>
            <c:showLegendKey val="0"/>
            <c:showVal val="0"/>
            <c:showCatName val="1"/>
            <c:showSerName val="0"/>
            <c:showPercent val="1"/>
            <c:showLeaderLines val="0"/>
          </c:dLbls>
          <c:cat>
            <c:strRef>
              <c:f>categories</c:f>
              <c:strCache>
                <c:ptCount val="2"/>
                <c:pt idx="0">
                  <c:v>Taip</c:v>
                </c:pt>
                <c:pt idx="1">
                  <c:v>Ne visada</c:v>
                </c:pt>
              </c:strCache>
            </c:strRef>
          </c:cat>
          <c:val>
            <c:numRef>
              <c:f>0</c:f>
              <c:numCache>
                <c:formatCode>General</c:formatCode>
                <c:ptCount val="2"/>
                <c:pt idx="0">
                  <c:v>52</c:v>
                </c:pt>
                <c:pt idx="1">
                  <c:v>13</c:v>
                </c:pt>
              </c:numCache>
            </c:numRef>
          </c:val>
        </c:ser>
      </c:pie3DChart>
    </c:plotArea>
    <c:plotVisOnly val="1"/>
    <c:dispBlanksAs val="gap"/>
  </c:chart>
  <c:spPr>
    <a:noFill/>
    <a:ln>
      <a:noFill/>
    </a:ln>
  </c:spPr>
</c:chartSpace>
</file>

<file path=ppt/charts/chart29.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sz="1600" spc="-1" strike="noStrike">
                <a:solidFill>
                  <a:srgbClr val="595959"/>
                </a:solidFill>
                <a:latin typeface="Constantia"/>
              </a:defRPr>
            </a:pPr>
            <a:r>
              <a:rPr b="1" sz="1600" spc="-1" strike="noStrike">
                <a:solidFill>
                  <a:srgbClr val="595959"/>
                </a:solidFill>
                <a:latin typeface="Constantia"/>
              </a:rPr>
              <a:t>35. Kokios priežastys lėmė Jūsų pasirinkimą renkantis lopšelį-darželį</a:t>
            </a:r>
          </a:p>
        </c:rich>
      </c:tx>
      <c:overlay val="0"/>
    </c:title>
    <c:autoTitleDeleted val="0"/>
    <c:plotArea>
      <c:barChart>
        <c:barDir val="col"/>
        <c:grouping val="clustered"/>
        <c:varyColors val="0"/>
        <c:ser>
          <c:idx val="0"/>
          <c:order val="0"/>
          <c:tx>
            <c:strRef>
              <c:f>label 0</c:f>
              <c:strCache>
                <c:ptCount val="1"/>
                <c:pt idx="0">
                  <c:v>Kokios priežastys lėmė Jūsų pasirinkimą renkantis lopšelį-darželį</c:v>
                </c:pt>
              </c:strCache>
            </c:strRef>
          </c:tx>
          <c:spPr>
            <a:ln>
              <a:noFill/>
            </a:ln>
          </c:spPr>
          <c:invertIfNegative val="0"/>
          <c:dLbls>
            <c:numFmt formatCode="0.00%" sourceLinked="1"/>
            <c:dLblPos val="inEnd"/>
            <c:showLegendKey val="0"/>
            <c:showVal val="1"/>
            <c:showCatName val="0"/>
            <c:showSerName val="0"/>
            <c:showPercent val="0"/>
            <c:showLeaderLines val="0"/>
          </c:dLbls>
          <c:cat>
            <c:strRef>
              <c:f>categories</c:f>
              <c:strCache>
                <c:ptCount val="7"/>
                <c:pt idx="0">
                  <c:v>Strategiškai patogi vieta</c:v>
                </c:pt>
                <c:pt idx="1">
                  <c:v>Netradicinių ugdymo programų taikymas</c:v>
                </c:pt>
                <c:pt idx="2">
                  <c:v>Maitinimo organizavimas</c:v>
                </c:pt>
                <c:pt idx="3">
                  <c:v>Pažįstamų žmonių atsiliepimai</c:v>
                </c:pt>
                <c:pt idx="4">
                  <c:v>Ugdymo įstaigos darbo laikas</c:v>
                </c:pt>
                <c:pt idx="5">
                  <c:v>Vietų trūkumas kituose vaikų darželiuose</c:v>
                </c:pt>
                <c:pt idx="6">
                  <c:v>Kita....</c:v>
                </c:pt>
              </c:strCache>
            </c:strRef>
          </c:cat>
          <c:val>
            <c:numRef>
              <c:f>0</c:f>
              <c:numCache>
                <c:formatCode>General</c:formatCode>
                <c:ptCount val="7"/>
                <c:pt idx="0">
                  <c:v>0.862</c:v>
                </c:pt>
                <c:pt idx="1">
                  <c:v>0.092</c:v>
                </c:pt>
                <c:pt idx="2">
                  <c:v>0.169</c:v>
                </c:pt>
                <c:pt idx="3">
                  <c:v>0.492</c:v>
                </c:pt>
                <c:pt idx="4">
                  <c:v>0.215</c:v>
                </c:pt>
                <c:pt idx="5">
                  <c:v>0.031</c:v>
                </c:pt>
                <c:pt idx="6">
                  <c:v>0.185</c:v>
                </c:pt>
              </c:numCache>
            </c:numRef>
          </c:val>
        </c:ser>
        <c:gapWidth val="100"/>
        <c:overlap val="-24"/>
        <c:axId val="14105416"/>
        <c:axId val="73869251"/>
      </c:barChart>
      <c:catAx>
        <c:axId val="14105416"/>
        <c:scaling>
          <c:orientation val="minMax"/>
        </c:scaling>
        <c:delete val="0"/>
        <c:axPos val="b"/>
        <c:numFmt formatCode="YYYY/MM/DD" sourceLinked="1"/>
        <c:majorTickMark val="none"/>
        <c:minorTickMark val="none"/>
        <c:tickLblPos val="nextTo"/>
        <c:spPr>
          <a:ln w="12600">
            <a:solidFill>
              <a:srgbClr val="d9d9d9"/>
            </a:solidFill>
            <a:round/>
          </a:ln>
        </c:spPr>
        <c:txPr>
          <a:bodyPr/>
          <a:lstStyle/>
          <a:p>
            <a:pPr>
              <a:defRPr b="0" sz="1600" spc="-1" strike="noStrike">
                <a:solidFill>
                  <a:srgbClr val="595959"/>
                </a:solidFill>
                <a:latin typeface="Constantia"/>
              </a:defRPr>
            </a:pPr>
          </a:p>
        </c:txPr>
        <c:crossAx val="73869251"/>
        <c:crosses val="autoZero"/>
        <c:auto val="1"/>
        <c:lblAlgn val="ctr"/>
        <c:lblOffset val="100"/>
      </c:catAx>
      <c:valAx>
        <c:axId val="73869251"/>
        <c:scaling>
          <c:orientation val="minMax"/>
        </c:scaling>
        <c:delete val="0"/>
        <c:axPos val="l"/>
        <c:majorGridlines>
          <c:spPr>
            <a:ln w="9360">
              <a:solidFill>
                <a:srgbClr val="d9d9d9"/>
              </a:solidFill>
              <a:round/>
            </a:ln>
          </c:spPr>
        </c:majorGridlines>
        <c:numFmt formatCode="0.00%" sourceLinked="0"/>
        <c:majorTickMark val="none"/>
        <c:minorTickMark val="none"/>
        <c:tickLblPos val="nextTo"/>
        <c:spPr>
          <a:ln w="9360">
            <a:noFill/>
          </a:ln>
        </c:spPr>
        <c:txPr>
          <a:bodyPr/>
          <a:lstStyle/>
          <a:p>
            <a:pPr>
              <a:defRPr b="0" sz="900" spc="-1" strike="noStrike">
                <a:solidFill>
                  <a:srgbClr val="595959"/>
                </a:solidFill>
                <a:latin typeface="Constantia"/>
              </a:defRPr>
            </a:pPr>
          </a:p>
        </c:txPr>
        <c:crossAx val="14105416"/>
        <c:crosses val="autoZero"/>
      </c:valAx>
      <c:spPr>
        <a:noFill/>
        <a:ln>
          <a:noFill/>
        </a:ln>
      </c:spPr>
    </c:plotArea>
    <c:plotVisOnly val="1"/>
    <c:dispBlanksAs val="gap"/>
  </c:chart>
  <c:spPr>
    <a:noFill/>
    <a:ln>
      <a:noFill/>
    </a:ln>
  </c:spPr>
</c:chartSpace>
</file>

<file path=ppt/charts/chart3.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sz="1600" spc="-1" strike="noStrike">
                <a:solidFill>
                  <a:srgbClr val="595959"/>
                </a:solidFill>
                <a:latin typeface="Constantia"/>
              </a:defRPr>
            </a:pPr>
            <a:r>
              <a:rPr b="1" sz="1600" spc="-1" strike="noStrike">
                <a:solidFill>
                  <a:srgbClr val="595959"/>
                </a:solidFill>
                <a:latin typeface="Constantia"/>
              </a:rPr>
              <a:t>3. Ar Jūsų vaikas valgo pietus lopšelyje-darželyje?</a:t>
            </a:r>
          </a:p>
        </c:rich>
      </c:tx>
      <c:overlay val="0"/>
    </c:title>
    <c:autoTitleDeleted val="0"/>
    <c:view3D>
      <c:rotX val="30"/>
      <c:rotY val="0"/>
      <c:rAngAx val="0"/>
      <c:perspective val="30"/>
    </c:view3D>
    <c:floor>
      <c:spPr>
        <a:solidFill>
          <a:srgbClr val="d9d9d9"/>
        </a:solidFill>
        <a:ln>
          <a:noFill/>
        </a:ln>
      </c:spPr>
    </c:floor>
    <c:sideWall>
      <c:spPr>
        <a:solidFill>
          <a:srgbClr val="d9d9d9"/>
        </a:solidFill>
        <a:ln>
          <a:noFill/>
        </a:ln>
      </c:spPr>
    </c:sideWall>
    <c:backWall>
      <c:spPr>
        <a:solidFill>
          <a:srgbClr val="d9d9d9"/>
        </a:solidFill>
        <a:ln>
          <a:noFill/>
        </a:ln>
      </c:spPr>
    </c:backWall>
    <c:plotArea>
      <c:pie3DChart>
        <c:varyColors val="1"/>
        <c:ser>
          <c:idx val="0"/>
          <c:order val="0"/>
          <c:tx>
            <c:strRef>
              <c:f>label 0</c:f>
              <c:strCache>
                <c:ptCount val="1"/>
                <c:pt idx="0">
                  <c:v>3. Ar Jūsų vaikas valgo pietus lopšelyje-darželyje?</c:v>
                </c:pt>
              </c:strCache>
            </c:strRef>
          </c:tx>
          <c:spPr>
            <a:solidFill>
              <a:srgbClr val="89c01c"/>
            </a:solidFill>
            <a:ln>
              <a:noFill/>
            </a:ln>
          </c:spPr>
          <c:explosion val="0"/>
          <c:dPt>
            <c:idx val="0"/>
            <c:spPr>
              <a:solidFill>
                <a:srgbClr val="fcb22c"/>
              </a:solidFill>
              <a:ln>
                <a:noFill/>
              </a:ln>
            </c:spPr>
          </c:dPt>
          <c:dLbls>
            <c:numFmt formatCode="0" sourceLinked="1"/>
            <c:dLbl>
              <c:idx val="0"/>
              <c:dLblPos val="outEnd"/>
              <c:showLegendKey val="0"/>
              <c:showVal val="0"/>
              <c:showCatName val="1"/>
              <c:showSerName val="0"/>
              <c:showPercent val="1"/>
            </c:dLbl>
            <c:dLblPos val="outEnd"/>
            <c:showLegendKey val="0"/>
            <c:showVal val="0"/>
            <c:showCatName val="1"/>
            <c:showSerName val="0"/>
            <c:showPercent val="1"/>
            <c:showLeaderLines val="0"/>
          </c:dLbls>
          <c:cat>
            <c:strRef>
              <c:f>categories</c:f>
              <c:strCache>
                <c:ptCount val="1"/>
                <c:pt idx="0">
                  <c:v>Taip</c:v>
                </c:pt>
              </c:strCache>
            </c:strRef>
          </c:cat>
          <c:val>
            <c:numRef>
              <c:f>0</c:f>
              <c:numCache>
                <c:formatCode>General</c:formatCode>
                <c:ptCount val="1"/>
                <c:pt idx="0">
                  <c:v>65</c:v>
                </c:pt>
              </c:numCache>
            </c:numRef>
          </c:val>
        </c:ser>
      </c:pie3DChart>
    </c:plotArea>
    <c:plotVisOnly val="1"/>
    <c:dispBlanksAs val="gap"/>
  </c:chart>
  <c:spPr>
    <a:noFill/>
    <a:ln>
      <a:noFill/>
    </a:ln>
  </c:spPr>
</c:chartSpace>
</file>

<file path=ppt/charts/chart30.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sz="1600" spc="-1" strike="noStrike">
                <a:solidFill>
                  <a:srgbClr val="595959"/>
                </a:solidFill>
                <a:latin typeface="Constantia"/>
              </a:defRPr>
            </a:pPr>
            <a:r>
              <a:rPr b="1" sz="1600" spc="-1" strike="noStrike">
                <a:solidFill>
                  <a:srgbClr val="595959"/>
                </a:solidFill>
                <a:latin typeface="Constantia"/>
              </a:rPr>
              <a:t>36. Jūsų vaikas:</a:t>
            </a:r>
          </a:p>
        </c:rich>
      </c:tx>
      <c:overlay val="0"/>
    </c:title>
    <c:autoTitleDeleted val="0"/>
    <c:view3D>
      <c:rotX val="30"/>
      <c:rotY val="0"/>
      <c:rAngAx val="0"/>
      <c:perspective val="30"/>
    </c:view3D>
    <c:floor>
      <c:spPr>
        <a:solidFill>
          <a:srgbClr val="d9d9d9"/>
        </a:solidFill>
        <a:ln>
          <a:noFill/>
        </a:ln>
      </c:spPr>
    </c:floor>
    <c:sideWall>
      <c:spPr>
        <a:solidFill>
          <a:srgbClr val="d9d9d9"/>
        </a:solidFill>
        <a:ln>
          <a:noFill/>
        </a:ln>
      </c:spPr>
    </c:sideWall>
    <c:backWall>
      <c:spPr>
        <a:solidFill>
          <a:srgbClr val="d9d9d9"/>
        </a:solidFill>
        <a:ln>
          <a:noFill/>
        </a:ln>
      </c:spPr>
    </c:backWall>
    <c:plotArea>
      <c:pie3DChart>
        <c:varyColors val="1"/>
        <c:ser>
          <c:idx val="0"/>
          <c:order val="0"/>
          <c:tx>
            <c:strRef>
              <c:f>label 0</c:f>
              <c:strCache>
                <c:ptCount val="1"/>
                <c:pt idx="0">
                  <c:v>36. Jūsų vaikas:</c:v>
                </c:pt>
              </c:strCache>
            </c:strRef>
          </c:tx>
          <c:spPr>
            <a:solidFill>
              <a:srgbClr val="89c01c"/>
            </a:solidFill>
            <a:ln>
              <a:noFill/>
            </a:ln>
          </c:spPr>
          <c:explosion val="0"/>
          <c:dPt>
            <c:idx val="0"/>
            <c:spPr>
              <a:solidFill>
                <a:srgbClr val="fcb22c"/>
              </a:solidFill>
              <a:ln>
                <a:noFill/>
              </a:ln>
            </c:spPr>
          </c:dPt>
          <c:dPt>
            <c:idx val="1"/>
            <c:spPr>
              <a:solidFill>
                <a:srgbClr val="f23610"/>
              </a:solidFill>
              <a:ln>
                <a:noFill/>
              </a:ln>
            </c:spPr>
          </c:dPt>
          <c:dLbls>
            <c:numFmt formatCode="0" sourceLinked="1"/>
            <c:dLbl>
              <c:idx val="0"/>
              <c:dLblPos val="outEnd"/>
              <c:showLegendKey val="0"/>
              <c:showVal val="0"/>
              <c:showCatName val="1"/>
              <c:showSerName val="0"/>
              <c:showPercent val="1"/>
            </c:dLbl>
            <c:dLbl>
              <c:idx val="1"/>
              <c:dLblPos val="outEnd"/>
              <c:showLegendKey val="0"/>
              <c:showVal val="0"/>
              <c:showCatName val="1"/>
              <c:showSerName val="0"/>
              <c:showPercent val="1"/>
            </c:dLbl>
            <c:dLblPos val="outEnd"/>
            <c:showLegendKey val="0"/>
            <c:showVal val="0"/>
            <c:showCatName val="1"/>
            <c:showSerName val="0"/>
            <c:showPercent val="1"/>
            <c:showLeaderLines val="0"/>
          </c:dLbls>
          <c:cat>
            <c:strRef>
              <c:f>categories</c:f>
              <c:strCache>
                <c:ptCount val="2"/>
                <c:pt idx="0">
                  <c:v>Berniukas</c:v>
                </c:pt>
                <c:pt idx="1">
                  <c:v>Mergaitė</c:v>
                </c:pt>
              </c:strCache>
            </c:strRef>
          </c:cat>
          <c:val>
            <c:numRef>
              <c:f>0</c:f>
              <c:numCache>
                <c:formatCode>General</c:formatCode>
                <c:ptCount val="2"/>
                <c:pt idx="0">
                  <c:v>31</c:v>
                </c:pt>
                <c:pt idx="1">
                  <c:v>34</c:v>
                </c:pt>
              </c:numCache>
            </c:numRef>
          </c:val>
        </c:ser>
      </c:pie3DChart>
    </c:plotArea>
    <c:plotVisOnly val="1"/>
    <c:dispBlanksAs val="gap"/>
  </c:chart>
  <c:spPr>
    <a:noFill/>
    <a:ln>
      <a:noFill/>
    </a:ln>
  </c:spPr>
</c:chartSpace>
</file>

<file path=ppt/charts/chart31.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sz="1600" spc="-1" strike="noStrike">
                <a:solidFill>
                  <a:srgbClr val="595959"/>
                </a:solidFill>
                <a:latin typeface="Constantia"/>
              </a:defRPr>
            </a:pPr>
            <a:r>
              <a:rPr b="1" sz="1600" spc="-1" strike="noStrike">
                <a:solidFill>
                  <a:srgbClr val="595959"/>
                </a:solidFill>
                <a:latin typeface="Constantia"/>
              </a:rPr>
              <a:t>37. Jūsų vaiko amžius:</a:t>
            </a:r>
          </a:p>
        </c:rich>
      </c:tx>
      <c:overlay val="0"/>
    </c:title>
    <c:autoTitleDeleted val="0"/>
    <c:view3D>
      <c:rotX val="30"/>
      <c:rotY val="0"/>
      <c:rAngAx val="0"/>
      <c:perspective val="30"/>
    </c:view3D>
    <c:floor>
      <c:spPr>
        <a:solidFill>
          <a:srgbClr val="d9d9d9"/>
        </a:solidFill>
        <a:ln>
          <a:noFill/>
        </a:ln>
      </c:spPr>
    </c:floor>
    <c:sideWall>
      <c:spPr>
        <a:solidFill>
          <a:srgbClr val="d9d9d9"/>
        </a:solidFill>
        <a:ln>
          <a:noFill/>
        </a:ln>
      </c:spPr>
    </c:sideWall>
    <c:backWall>
      <c:spPr>
        <a:solidFill>
          <a:srgbClr val="d9d9d9"/>
        </a:solidFill>
        <a:ln>
          <a:noFill/>
        </a:ln>
      </c:spPr>
    </c:backWall>
    <c:plotArea>
      <c:pie3DChart>
        <c:varyColors val="1"/>
        <c:ser>
          <c:idx val="0"/>
          <c:order val="0"/>
          <c:tx>
            <c:strRef>
              <c:f>label 0</c:f>
              <c:strCache>
                <c:ptCount val="1"/>
                <c:pt idx="0">
                  <c:v>37. Jūsų vaiko amžius:</c:v>
                </c:pt>
              </c:strCache>
            </c:strRef>
          </c:tx>
          <c:spPr>
            <a:solidFill>
              <a:srgbClr val="89c01c"/>
            </a:solidFill>
            <a:ln>
              <a:noFill/>
            </a:ln>
          </c:spPr>
          <c:explosion val="0"/>
          <c:dPt>
            <c:idx val="0"/>
            <c:spPr>
              <a:solidFill>
                <a:srgbClr val="fcb22c"/>
              </a:solidFill>
              <a:ln>
                <a:noFill/>
              </a:ln>
            </c:spPr>
          </c:dPt>
          <c:dPt>
            <c:idx val="1"/>
            <c:spPr>
              <a:solidFill>
                <a:srgbClr val="f23610"/>
              </a:solidFill>
              <a:ln>
                <a:noFill/>
              </a:ln>
            </c:spPr>
          </c:dPt>
          <c:dPt>
            <c:idx val="2"/>
            <c:spPr>
              <a:solidFill>
                <a:srgbClr val="3e7520"/>
              </a:solidFill>
              <a:ln>
                <a:noFill/>
              </a:ln>
            </c:spPr>
          </c:dPt>
          <c:dPt>
            <c:idx val="3"/>
            <c:spPr>
              <a:solidFill>
                <a:srgbClr val="af7202"/>
              </a:solidFill>
              <a:ln>
                <a:noFill/>
              </a:ln>
            </c:spPr>
          </c:dPt>
          <c:dPt>
            <c:idx val="4"/>
            <c:spPr>
              <a:solidFill>
                <a:srgbClr val="931f08"/>
              </a:solidFill>
              <a:ln>
                <a:noFill/>
              </a:ln>
            </c:spPr>
          </c:dPt>
          <c:dPt>
            <c:idx val="5"/>
            <c:spPr>
              <a:solidFill>
                <a:srgbClr val="254613"/>
              </a:solidFill>
              <a:ln>
                <a:noFill/>
              </a:ln>
            </c:spPr>
          </c:dPt>
          <c:dLbls>
            <c:numFmt formatCode="0" sourceLinked="1"/>
            <c:dLbl>
              <c:idx val="0"/>
              <c:dLblPos val="outEnd"/>
              <c:showLegendKey val="0"/>
              <c:showVal val="0"/>
              <c:showCatName val="1"/>
              <c:showSerName val="0"/>
              <c:showPercent val="1"/>
            </c:dLbl>
            <c:dLbl>
              <c:idx val="1"/>
              <c:dLblPos val="outEnd"/>
              <c:showLegendKey val="0"/>
              <c:showVal val="0"/>
              <c:showCatName val="1"/>
              <c:showSerName val="0"/>
              <c:showPercent val="1"/>
            </c:dLbl>
            <c:dLbl>
              <c:idx val="2"/>
              <c:dLblPos val="outEnd"/>
              <c:showLegendKey val="0"/>
              <c:showVal val="0"/>
              <c:showCatName val="1"/>
              <c:showSerName val="0"/>
              <c:showPercent val="1"/>
            </c:dLbl>
            <c:dLbl>
              <c:idx val="3"/>
              <c:dLblPos val="outEnd"/>
              <c:showLegendKey val="0"/>
              <c:showVal val="0"/>
              <c:showCatName val="1"/>
              <c:showSerName val="0"/>
              <c:showPercent val="1"/>
            </c:dLbl>
            <c:dLbl>
              <c:idx val="4"/>
              <c:dLblPos val="outEnd"/>
              <c:showLegendKey val="0"/>
              <c:showVal val="0"/>
              <c:showCatName val="1"/>
              <c:showSerName val="0"/>
              <c:showPercent val="1"/>
            </c:dLbl>
            <c:dLbl>
              <c:idx val="5"/>
              <c:dLblPos val="outEnd"/>
              <c:showLegendKey val="0"/>
              <c:showVal val="0"/>
              <c:showCatName val="1"/>
              <c:showSerName val="0"/>
              <c:showPercent val="1"/>
            </c:dLbl>
            <c:dLblPos val="outEnd"/>
            <c:showLegendKey val="0"/>
            <c:showVal val="0"/>
            <c:showCatName val="1"/>
            <c:showSerName val="0"/>
            <c:showPercent val="1"/>
            <c:showLeaderLines val="0"/>
          </c:dLbls>
          <c:cat>
            <c:strRef>
              <c:f>categories</c:f>
              <c:strCache>
                <c:ptCount val="6"/>
                <c:pt idx="0">
                  <c:v>1</c:v>
                </c:pt>
                <c:pt idx="1">
                  <c:v>2</c:v>
                </c:pt>
                <c:pt idx="2">
                  <c:v>3</c:v>
                </c:pt>
                <c:pt idx="3">
                  <c:v>4</c:v>
                </c:pt>
                <c:pt idx="4">
                  <c:v>5</c:v>
                </c:pt>
                <c:pt idx="5">
                  <c:v>6</c:v>
                </c:pt>
              </c:strCache>
            </c:strRef>
          </c:cat>
          <c:val>
            <c:numRef>
              <c:f>0</c:f>
              <c:numCache>
                <c:formatCode>General</c:formatCode>
                <c:ptCount val="6"/>
                <c:pt idx="0">
                  <c:v>1</c:v>
                </c:pt>
                <c:pt idx="1">
                  <c:v>16</c:v>
                </c:pt>
                <c:pt idx="2">
                  <c:v>11</c:v>
                </c:pt>
                <c:pt idx="3">
                  <c:v>14</c:v>
                </c:pt>
                <c:pt idx="4">
                  <c:v>8</c:v>
                </c:pt>
                <c:pt idx="5">
                  <c:v>15</c:v>
                </c:pt>
              </c:numCache>
            </c:numRef>
          </c:val>
        </c:ser>
      </c:pie3DChart>
    </c:plotArea>
    <c:plotVisOnly val="1"/>
    <c:dispBlanksAs val="gap"/>
  </c:chart>
  <c:spPr>
    <a:noFill/>
    <a:ln>
      <a:noFill/>
    </a:ln>
  </c:spPr>
</c:chartSpace>
</file>

<file path=ppt/charts/chart4.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sz="1600" spc="-1" strike="noStrike">
                <a:solidFill>
                  <a:srgbClr val="595959"/>
                </a:solidFill>
                <a:latin typeface="Constantia"/>
              </a:defRPr>
            </a:pPr>
            <a:r>
              <a:rPr b="1" sz="1600" spc="-1" strike="noStrike">
                <a:solidFill>
                  <a:srgbClr val="595959"/>
                </a:solidFill>
                <a:latin typeface="Constantia"/>
              </a:rPr>
              <a:t>4. Ar Jūsų vaikas valgo pavakarius lopšelyje-darželyje?</a:t>
            </a:r>
          </a:p>
        </c:rich>
      </c:tx>
      <c:overlay val="0"/>
    </c:title>
    <c:autoTitleDeleted val="0"/>
    <c:view3D>
      <c:rotX val="30"/>
      <c:rotY val="0"/>
      <c:rAngAx val="0"/>
      <c:perspective val="30"/>
    </c:view3D>
    <c:floor>
      <c:spPr>
        <a:solidFill>
          <a:srgbClr val="d9d9d9"/>
        </a:solidFill>
        <a:ln>
          <a:noFill/>
        </a:ln>
      </c:spPr>
    </c:floor>
    <c:sideWall>
      <c:spPr>
        <a:solidFill>
          <a:srgbClr val="d9d9d9"/>
        </a:solidFill>
        <a:ln>
          <a:noFill/>
        </a:ln>
      </c:spPr>
    </c:sideWall>
    <c:backWall>
      <c:spPr>
        <a:solidFill>
          <a:srgbClr val="d9d9d9"/>
        </a:solidFill>
        <a:ln>
          <a:noFill/>
        </a:ln>
      </c:spPr>
    </c:backWall>
    <c:plotArea>
      <c:pie3DChart>
        <c:varyColors val="1"/>
        <c:ser>
          <c:idx val="0"/>
          <c:order val="0"/>
          <c:tx>
            <c:strRef>
              <c:f>label 0</c:f>
              <c:strCache>
                <c:ptCount val="1"/>
                <c:pt idx="0">
                  <c:v>4. Ar Jūsų vaikas valgo pavakarius lopšelyje-darželyje?</c:v>
                </c:pt>
              </c:strCache>
            </c:strRef>
          </c:tx>
          <c:spPr>
            <a:solidFill>
              <a:srgbClr val="89c01c"/>
            </a:solidFill>
            <a:ln>
              <a:noFill/>
            </a:ln>
          </c:spPr>
          <c:explosion val="0"/>
          <c:dPt>
            <c:idx val="0"/>
            <c:spPr>
              <a:solidFill>
                <a:srgbClr val="fcb22c"/>
              </a:solidFill>
              <a:ln>
                <a:noFill/>
              </a:ln>
            </c:spPr>
          </c:dPt>
          <c:dPt>
            <c:idx val="1"/>
            <c:spPr>
              <a:solidFill>
                <a:srgbClr val="f23610"/>
              </a:solidFill>
              <a:ln>
                <a:noFill/>
              </a:ln>
            </c:spPr>
          </c:dPt>
          <c:dLbls>
            <c:numFmt formatCode="0" sourceLinked="1"/>
            <c:dLbl>
              <c:idx val="0"/>
              <c:dLblPos val="outEnd"/>
              <c:showLegendKey val="0"/>
              <c:showVal val="0"/>
              <c:showCatName val="1"/>
              <c:showSerName val="0"/>
              <c:showPercent val="1"/>
            </c:dLbl>
            <c:dLbl>
              <c:idx val="1"/>
              <c:dLblPos val="outEnd"/>
              <c:showLegendKey val="0"/>
              <c:showVal val="0"/>
              <c:showCatName val="1"/>
              <c:showSerName val="0"/>
              <c:showPercent val="1"/>
            </c:dLbl>
            <c:dLblPos val="outEnd"/>
            <c:showLegendKey val="0"/>
            <c:showVal val="0"/>
            <c:showCatName val="1"/>
            <c:showSerName val="0"/>
            <c:showPercent val="1"/>
            <c:showLeaderLines val="0"/>
          </c:dLbls>
          <c:cat>
            <c:strRef>
              <c:f>categories</c:f>
              <c:strCache>
                <c:ptCount val="2"/>
                <c:pt idx="0">
                  <c:v>Taip</c:v>
                </c:pt>
                <c:pt idx="1">
                  <c:v>Ne</c:v>
                </c:pt>
              </c:strCache>
            </c:strRef>
          </c:cat>
          <c:val>
            <c:numRef>
              <c:f>0</c:f>
              <c:numCache>
                <c:formatCode>General</c:formatCode>
                <c:ptCount val="2"/>
                <c:pt idx="0">
                  <c:v>61</c:v>
                </c:pt>
                <c:pt idx="1">
                  <c:v>4</c:v>
                </c:pt>
              </c:numCache>
            </c:numRef>
          </c:val>
        </c:ser>
      </c:pie3DChart>
    </c:plotArea>
    <c:plotVisOnly val="1"/>
    <c:dispBlanksAs val="gap"/>
  </c:chart>
  <c:spPr>
    <a:noFill/>
    <a:ln>
      <a:noFill/>
    </a:ln>
  </c:spPr>
</c:chartSpace>
</file>

<file path=ppt/charts/chart5.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sz="1600" spc="-1" strike="noStrike">
                <a:solidFill>
                  <a:srgbClr val="595959"/>
                </a:solidFill>
                <a:latin typeface="Constantia"/>
              </a:defRPr>
            </a:pPr>
            <a:r>
              <a:rPr b="1" sz="1600" spc="-1" strike="noStrike">
                <a:solidFill>
                  <a:srgbClr val="595959"/>
                </a:solidFill>
                <a:latin typeface="Constantia"/>
              </a:rPr>
              <a:t>6. Kaip vertinate lopšelio-darželio teikiamo maitinimo kokybę?</a:t>
            </a:r>
          </a:p>
        </c:rich>
      </c:tx>
      <c:overlay val="0"/>
    </c:title>
    <c:autoTitleDeleted val="0"/>
    <c:view3D>
      <c:rotX val="30"/>
      <c:rotY val="0"/>
      <c:rAngAx val="0"/>
      <c:perspective val="30"/>
    </c:view3D>
    <c:floor>
      <c:spPr>
        <a:solidFill>
          <a:srgbClr val="d9d9d9"/>
        </a:solidFill>
        <a:ln>
          <a:noFill/>
        </a:ln>
      </c:spPr>
    </c:floor>
    <c:sideWall>
      <c:spPr>
        <a:solidFill>
          <a:srgbClr val="d9d9d9"/>
        </a:solidFill>
        <a:ln>
          <a:noFill/>
        </a:ln>
      </c:spPr>
    </c:sideWall>
    <c:backWall>
      <c:spPr>
        <a:solidFill>
          <a:srgbClr val="d9d9d9"/>
        </a:solidFill>
        <a:ln>
          <a:noFill/>
        </a:ln>
      </c:spPr>
    </c:backWall>
    <c:plotArea>
      <c:pie3DChart>
        <c:varyColors val="1"/>
        <c:ser>
          <c:idx val="0"/>
          <c:order val="0"/>
          <c:tx>
            <c:strRef>
              <c:f>label 0</c:f>
              <c:strCache>
                <c:ptCount val="1"/>
                <c:pt idx="0">
                  <c:v>6. Kaip vertinate lopšelio-darželio teikiamo maitinimo kokybę?</c:v>
                </c:pt>
              </c:strCache>
            </c:strRef>
          </c:tx>
          <c:spPr>
            <a:solidFill>
              <a:srgbClr val="89c01c"/>
            </a:solidFill>
            <a:ln>
              <a:noFill/>
            </a:ln>
          </c:spPr>
          <c:explosion val="0"/>
          <c:dPt>
            <c:idx val="0"/>
            <c:spPr>
              <a:solidFill>
                <a:srgbClr val="fcb22c"/>
              </a:solidFill>
              <a:ln>
                <a:noFill/>
              </a:ln>
            </c:spPr>
          </c:dPt>
          <c:dPt>
            <c:idx val="1"/>
            <c:spPr>
              <a:solidFill>
                <a:srgbClr val="f23610"/>
              </a:solidFill>
              <a:ln>
                <a:noFill/>
              </a:ln>
            </c:spPr>
          </c:dPt>
          <c:dPt>
            <c:idx val="2"/>
            <c:spPr>
              <a:solidFill>
                <a:srgbClr val="3e7520"/>
              </a:solidFill>
              <a:ln>
                <a:noFill/>
              </a:ln>
            </c:spPr>
          </c:dPt>
          <c:dPt>
            <c:idx val="3"/>
            <c:spPr>
              <a:solidFill>
                <a:srgbClr val="af7202"/>
              </a:solidFill>
              <a:ln>
                <a:noFill/>
              </a:ln>
            </c:spPr>
          </c:dPt>
          <c:dLbls>
            <c:numFmt formatCode="0" sourceLinked="1"/>
            <c:dLbl>
              <c:idx val="0"/>
              <c:dLblPos val="outEnd"/>
              <c:showLegendKey val="0"/>
              <c:showVal val="0"/>
              <c:showCatName val="1"/>
              <c:showSerName val="0"/>
              <c:showPercent val="1"/>
            </c:dLbl>
            <c:dLbl>
              <c:idx val="1"/>
              <c:dLblPos val="outEnd"/>
              <c:showLegendKey val="0"/>
              <c:showVal val="0"/>
              <c:showCatName val="1"/>
              <c:showSerName val="0"/>
              <c:showPercent val="1"/>
            </c:dLbl>
            <c:dLbl>
              <c:idx val="2"/>
              <c:dLblPos val="outEnd"/>
              <c:showLegendKey val="0"/>
              <c:showVal val="0"/>
              <c:showCatName val="1"/>
              <c:showSerName val="0"/>
              <c:showPercent val="1"/>
            </c:dLbl>
            <c:dLbl>
              <c:idx val="3"/>
              <c:dLblPos val="outEnd"/>
              <c:showLegendKey val="0"/>
              <c:showVal val="0"/>
              <c:showCatName val="1"/>
              <c:showSerName val="0"/>
              <c:showPercent val="1"/>
            </c:dLbl>
            <c:dLblPos val="outEnd"/>
            <c:showLegendKey val="0"/>
            <c:showVal val="0"/>
            <c:showCatName val="1"/>
            <c:showSerName val="0"/>
            <c:showPercent val="1"/>
            <c:showLeaderLines val="0"/>
          </c:dLbls>
          <c:cat>
            <c:strRef>
              <c:f>categories</c:f>
              <c:strCache>
                <c:ptCount val="4"/>
                <c:pt idx="0">
                  <c:v>Puikiai</c:v>
                </c:pt>
                <c:pt idx="1">
                  <c:v>Labai gerai</c:v>
                </c:pt>
                <c:pt idx="2">
                  <c:v>Gerai</c:v>
                </c:pt>
                <c:pt idx="3">
                  <c:v>Patenkinamai</c:v>
                </c:pt>
              </c:strCache>
            </c:strRef>
          </c:cat>
          <c:val>
            <c:numRef>
              <c:f>0</c:f>
              <c:numCache>
                <c:formatCode>General</c:formatCode>
                <c:ptCount val="4"/>
                <c:pt idx="0">
                  <c:v>7</c:v>
                </c:pt>
                <c:pt idx="1">
                  <c:v>16</c:v>
                </c:pt>
                <c:pt idx="2">
                  <c:v>31</c:v>
                </c:pt>
                <c:pt idx="3">
                  <c:v>11</c:v>
                </c:pt>
              </c:numCache>
            </c:numRef>
          </c:val>
        </c:ser>
      </c:pie3DChart>
    </c:plotArea>
    <c:plotVisOnly val="1"/>
    <c:dispBlanksAs val="gap"/>
  </c:chart>
  <c:spPr>
    <a:noFill/>
    <a:ln>
      <a:noFill/>
    </a:ln>
  </c:spPr>
</c:chartSpace>
</file>

<file path=ppt/charts/chart6.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sz="1600" spc="-1" strike="noStrike">
                <a:solidFill>
                  <a:srgbClr val="595959"/>
                </a:solidFill>
                <a:latin typeface="Constantia"/>
              </a:defRPr>
            </a:pPr>
            <a:r>
              <a:rPr b="1" sz="1600" spc="-1" strike="noStrike">
                <a:solidFill>
                  <a:srgbClr val="595959"/>
                </a:solidFill>
                <a:latin typeface="Constantia"/>
              </a:rPr>
              <a:t>5. Ar Jūs patenkinti vaiko mityba lopšelyje-darželyje?</a:t>
            </a:r>
          </a:p>
        </c:rich>
      </c:tx>
      <c:overlay val="0"/>
    </c:title>
    <c:autoTitleDeleted val="0"/>
    <c:view3D>
      <c:rotX val="30"/>
      <c:rotY val="0"/>
      <c:rAngAx val="0"/>
      <c:perspective val="30"/>
    </c:view3D>
    <c:floor>
      <c:spPr>
        <a:solidFill>
          <a:srgbClr val="d9d9d9"/>
        </a:solidFill>
        <a:ln>
          <a:noFill/>
        </a:ln>
      </c:spPr>
    </c:floor>
    <c:sideWall>
      <c:spPr>
        <a:solidFill>
          <a:srgbClr val="d9d9d9"/>
        </a:solidFill>
        <a:ln>
          <a:noFill/>
        </a:ln>
      </c:spPr>
    </c:sideWall>
    <c:backWall>
      <c:spPr>
        <a:solidFill>
          <a:srgbClr val="d9d9d9"/>
        </a:solidFill>
        <a:ln>
          <a:noFill/>
        </a:ln>
      </c:spPr>
    </c:backWall>
    <c:plotArea>
      <c:pie3DChart>
        <c:varyColors val="1"/>
        <c:ser>
          <c:idx val="0"/>
          <c:order val="0"/>
          <c:tx>
            <c:strRef>
              <c:f>label 0</c:f>
              <c:strCache>
                <c:ptCount val="1"/>
                <c:pt idx="0">
                  <c:v>5. Ar Jūs patenkinti vaiko mityba lopšelyje-darželyje?</c:v>
                </c:pt>
              </c:strCache>
            </c:strRef>
          </c:tx>
          <c:spPr>
            <a:solidFill>
              <a:srgbClr val="89c01c"/>
            </a:solidFill>
            <a:ln>
              <a:noFill/>
            </a:ln>
          </c:spPr>
          <c:explosion val="0"/>
          <c:dPt>
            <c:idx val="0"/>
            <c:spPr>
              <a:solidFill>
                <a:srgbClr val="fcb22c"/>
              </a:solidFill>
              <a:ln>
                <a:noFill/>
              </a:ln>
            </c:spPr>
          </c:dPt>
          <c:dPt>
            <c:idx val="1"/>
            <c:spPr>
              <a:solidFill>
                <a:srgbClr val="f23610"/>
              </a:solidFill>
              <a:ln>
                <a:noFill/>
              </a:ln>
            </c:spPr>
          </c:dPt>
          <c:dPt>
            <c:idx val="2"/>
            <c:spPr>
              <a:solidFill>
                <a:srgbClr val="3e7520"/>
              </a:solidFill>
              <a:ln>
                <a:noFill/>
              </a:ln>
            </c:spPr>
          </c:dPt>
          <c:dLbls>
            <c:numFmt formatCode="0" sourceLinked="1"/>
            <c:dLbl>
              <c:idx val="0"/>
              <c:dLblPos val="outEnd"/>
              <c:showLegendKey val="0"/>
              <c:showVal val="0"/>
              <c:showCatName val="1"/>
              <c:showSerName val="0"/>
              <c:showPercent val="1"/>
            </c:dLbl>
            <c:dLbl>
              <c:idx val="1"/>
              <c:dLblPos val="outEnd"/>
              <c:showLegendKey val="0"/>
              <c:showVal val="0"/>
              <c:showCatName val="1"/>
              <c:showSerName val="0"/>
              <c:showPercent val="1"/>
            </c:dLbl>
            <c:dLbl>
              <c:idx val="2"/>
              <c:dLblPos val="outEnd"/>
              <c:showLegendKey val="0"/>
              <c:showVal val="0"/>
              <c:showCatName val="1"/>
              <c:showSerName val="0"/>
              <c:showPercent val="1"/>
            </c:dLbl>
            <c:dLblPos val="outEnd"/>
            <c:showLegendKey val="0"/>
            <c:showVal val="0"/>
            <c:showCatName val="1"/>
            <c:showSerName val="0"/>
            <c:showPercent val="1"/>
            <c:showLeaderLines val="0"/>
          </c:dLbls>
          <c:cat>
            <c:strRef>
              <c:f>categories</c:f>
              <c:strCache>
                <c:ptCount val="3"/>
                <c:pt idx="0">
                  <c:v>Taip</c:v>
                </c:pt>
                <c:pt idx="1">
                  <c:v>Ne</c:v>
                </c:pt>
                <c:pt idx="2">
                  <c:v>Dalinai</c:v>
                </c:pt>
              </c:strCache>
            </c:strRef>
          </c:cat>
          <c:val>
            <c:numRef>
              <c:f>0</c:f>
              <c:numCache>
                <c:formatCode>General</c:formatCode>
                <c:ptCount val="3"/>
                <c:pt idx="0">
                  <c:v>39</c:v>
                </c:pt>
                <c:pt idx="1">
                  <c:v>1</c:v>
                </c:pt>
                <c:pt idx="2">
                  <c:v>25</c:v>
                </c:pt>
              </c:numCache>
            </c:numRef>
          </c:val>
        </c:ser>
      </c:pie3DChart>
    </c:plotArea>
    <c:plotVisOnly val="1"/>
    <c:dispBlanksAs val="gap"/>
  </c:chart>
  <c:spPr>
    <a:noFill/>
    <a:ln>
      <a:noFill/>
    </a:ln>
  </c:spPr>
</c:chartSpace>
</file>

<file path=ppt/charts/chart7.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sz="1600" spc="-1" strike="noStrike">
                <a:solidFill>
                  <a:srgbClr val="595959"/>
                </a:solidFill>
                <a:latin typeface="Constantia"/>
              </a:defRPr>
            </a:pPr>
            <a:r>
              <a:rPr b="1" sz="1600" spc="-1" strike="noStrike">
                <a:solidFill>
                  <a:srgbClr val="595959"/>
                </a:solidFill>
                <a:latin typeface="Constantia"/>
              </a:rPr>
              <a:t>7. Ar, Jūsų nuomone, maitinimo kaina atitinka kokybę?</a:t>
            </a:r>
          </a:p>
        </c:rich>
      </c:tx>
      <c:overlay val="0"/>
    </c:title>
    <c:autoTitleDeleted val="0"/>
    <c:view3D>
      <c:rotX val="30"/>
      <c:rotY val="0"/>
      <c:rAngAx val="0"/>
      <c:perspective val="30"/>
    </c:view3D>
    <c:floor>
      <c:spPr>
        <a:solidFill>
          <a:srgbClr val="d9d9d9"/>
        </a:solidFill>
        <a:ln>
          <a:noFill/>
        </a:ln>
      </c:spPr>
    </c:floor>
    <c:sideWall>
      <c:spPr>
        <a:solidFill>
          <a:srgbClr val="d9d9d9"/>
        </a:solidFill>
        <a:ln>
          <a:noFill/>
        </a:ln>
      </c:spPr>
    </c:sideWall>
    <c:backWall>
      <c:spPr>
        <a:solidFill>
          <a:srgbClr val="d9d9d9"/>
        </a:solidFill>
        <a:ln>
          <a:noFill/>
        </a:ln>
      </c:spPr>
    </c:backWall>
    <c:plotArea>
      <c:pie3DChart>
        <c:varyColors val="1"/>
        <c:ser>
          <c:idx val="0"/>
          <c:order val="0"/>
          <c:tx>
            <c:strRef>
              <c:f>label 0</c:f>
              <c:strCache>
                <c:ptCount val="1"/>
                <c:pt idx="0">
                  <c:v>7. Ar, Jūsų nuomone, maitinimo kaina atitinka kokybę?</c:v>
                </c:pt>
              </c:strCache>
            </c:strRef>
          </c:tx>
          <c:spPr>
            <a:solidFill>
              <a:srgbClr val="89c01c"/>
            </a:solidFill>
            <a:ln>
              <a:noFill/>
            </a:ln>
          </c:spPr>
          <c:explosion val="0"/>
          <c:dPt>
            <c:idx val="0"/>
            <c:spPr>
              <a:solidFill>
                <a:srgbClr val="fcb22c"/>
              </a:solidFill>
              <a:ln>
                <a:noFill/>
              </a:ln>
            </c:spPr>
          </c:dPt>
          <c:dPt>
            <c:idx val="1"/>
            <c:spPr>
              <a:solidFill>
                <a:srgbClr val="f23610"/>
              </a:solidFill>
              <a:ln>
                <a:noFill/>
              </a:ln>
            </c:spPr>
          </c:dPt>
          <c:dLbls>
            <c:numFmt formatCode="0" sourceLinked="1"/>
            <c:dLbl>
              <c:idx val="0"/>
              <c:dLblPos val="outEnd"/>
              <c:showLegendKey val="0"/>
              <c:showVal val="0"/>
              <c:showCatName val="1"/>
              <c:showSerName val="0"/>
              <c:showPercent val="1"/>
            </c:dLbl>
            <c:dLbl>
              <c:idx val="1"/>
              <c:dLblPos val="outEnd"/>
              <c:showLegendKey val="0"/>
              <c:showVal val="0"/>
              <c:showCatName val="1"/>
              <c:showSerName val="0"/>
              <c:showPercent val="1"/>
            </c:dLbl>
            <c:dLblPos val="outEnd"/>
            <c:showLegendKey val="0"/>
            <c:showVal val="0"/>
            <c:showCatName val="1"/>
            <c:showSerName val="0"/>
            <c:showPercent val="1"/>
            <c:showLeaderLines val="0"/>
          </c:dLbls>
          <c:cat>
            <c:strRef>
              <c:f>categories</c:f>
              <c:strCache>
                <c:ptCount val="2"/>
                <c:pt idx="0">
                  <c:v>Taip</c:v>
                </c:pt>
                <c:pt idx="1">
                  <c:v>Ne</c:v>
                </c:pt>
              </c:strCache>
            </c:strRef>
          </c:cat>
          <c:val>
            <c:numRef>
              <c:f>0</c:f>
              <c:numCache>
                <c:formatCode>General</c:formatCode>
                <c:ptCount val="2"/>
                <c:pt idx="0">
                  <c:v>55</c:v>
                </c:pt>
                <c:pt idx="1">
                  <c:v>10</c:v>
                </c:pt>
              </c:numCache>
            </c:numRef>
          </c:val>
        </c:ser>
      </c:pie3DChart>
    </c:plotArea>
    <c:plotVisOnly val="1"/>
    <c:dispBlanksAs val="gap"/>
  </c:chart>
  <c:spPr>
    <a:noFill/>
    <a:ln>
      <a:noFill/>
    </a:ln>
  </c:spPr>
</c:chartSpace>
</file>

<file path=ppt/charts/chart8.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sz="1600" spc="-1" strike="noStrike">
                <a:solidFill>
                  <a:srgbClr val="595959"/>
                </a:solidFill>
                <a:latin typeface="Constantia"/>
              </a:defRPr>
            </a:pPr>
            <a:r>
              <a:rPr b="1" sz="1600" spc="-1" strike="noStrike">
                <a:solidFill>
                  <a:srgbClr val="595959"/>
                </a:solidFill>
                <a:latin typeface="Constantia"/>
              </a:rPr>
              <a:t>9. Ar Jus tenkina lopšelio-darželio valgiaraštis?</a:t>
            </a:r>
          </a:p>
        </c:rich>
      </c:tx>
      <c:overlay val="0"/>
    </c:title>
    <c:autoTitleDeleted val="0"/>
    <c:view3D>
      <c:rotX val="30"/>
      <c:rotY val="0"/>
      <c:rAngAx val="0"/>
      <c:perspective val="30"/>
    </c:view3D>
    <c:floor>
      <c:spPr>
        <a:solidFill>
          <a:srgbClr val="d9d9d9"/>
        </a:solidFill>
        <a:ln>
          <a:noFill/>
        </a:ln>
      </c:spPr>
    </c:floor>
    <c:sideWall>
      <c:spPr>
        <a:solidFill>
          <a:srgbClr val="d9d9d9"/>
        </a:solidFill>
        <a:ln>
          <a:noFill/>
        </a:ln>
      </c:spPr>
    </c:sideWall>
    <c:backWall>
      <c:spPr>
        <a:solidFill>
          <a:srgbClr val="d9d9d9"/>
        </a:solidFill>
        <a:ln>
          <a:noFill/>
        </a:ln>
      </c:spPr>
    </c:backWall>
    <c:plotArea>
      <c:pie3DChart>
        <c:varyColors val="1"/>
        <c:ser>
          <c:idx val="0"/>
          <c:order val="0"/>
          <c:tx>
            <c:strRef>
              <c:f>label 0</c:f>
              <c:strCache>
                <c:ptCount val="1"/>
                <c:pt idx="0">
                  <c:v>9. Ar Jus tenkina lopšelio-darželio valgiaraštis?</c:v>
                </c:pt>
              </c:strCache>
            </c:strRef>
          </c:tx>
          <c:spPr>
            <a:solidFill>
              <a:srgbClr val="89c01c"/>
            </a:solidFill>
            <a:ln>
              <a:noFill/>
            </a:ln>
          </c:spPr>
          <c:explosion val="0"/>
          <c:dPt>
            <c:idx val="0"/>
            <c:spPr>
              <a:solidFill>
                <a:srgbClr val="fcb22c"/>
              </a:solidFill>
              <a:ln>
                <a:noFill/>
              </a:ln>
            </c:spPr>
          </c:dPt>
          <c:dPt>
            <c:idx val="1"/>
            <c:spPr>
              <a:solidFill>
                <a:srgbClr val="f23610"/>
              </a:solidFill>
              <a:ln>
                <a:noFill/>
              </a:ln>
            </c:spPr>
          </c:dPt>
          <c:dPt>
            <c:idx val="2"/>
            <c:spPr>
              <a:solidFill>
                <a:srgbClr val="3e7520"/>
              </a:solidFill>
              <a:ln>
                <a:noFill/>
              </a:ln>
            </c:spPr>
          </c:dPt>
          <c:dLbls>
            <c:numFmt formatCode="0" sourceLinked="1"/>
            <c:dLbl>
              <c:idx val="0"/>
              <c:dLblPos val="outEnd"/>
              <c:showLegendKey val="0"/>
              <c:showVal val="0"/>
              <c:showCatName val="1"/>
              <c:showSerName val="0"/>
              <c:showPercent val="1"/>
            </c:dLbl>
            <c:dLbl>
              <c:idx val="1"/>
              <c:dLblPos val="outEnd"/>
              <c:showLegendKey val="0"/>
              <c:showVal val="0"/>
              <c:showCatName val="1"/>
              <c:showSerName val="0"/>
              <c:showPercent val="1"/>
            </c:dLbl>
            <c:dLbl>
              <c:idx val="2"/>
              <c:dLblPos val="outEnd"/>
              <c:showLegendKey val="0"/>
              <c:showVal val="0"/>
              <c:showCatName val="1"/>
              <c:showSerName val="0"/>
              <c:showPercent val="1"/>
            </c:dLbl>
            <c:dLblPos val="outEnd"/>
            <c:showLegendKey val="0"/>
            <c:showVal val="0"/>
            <c:showCatName val="1"/>
            <c:showSerName val="0"/>
            <c:showPercent val="1"/>
            <c:showLeaderLines val="0"/>
          </c:dLbls>
          <c:cat>
            <c:strRef>
              <c:f>categories</c:f>
              <c:strCache>
                <c:ptCount val="3"/>
                <c:pt idx="0">
                  <c:v>Taip</c:v>
                </c:pt>
                <c:pt idx="1">
                  <c:v>Ne</c:v>
                </c:pt>
                <c:pt idx="2">
                  <c:v>Dalinai</c:v>
                </c:pt>
              </c:strCache>
            </c:strRef>
          </c:cat>
          <c:val>
            <c:numRef>
              <c:f>0</c:f>
              <c:numCache>
                <c:formatCode>General</c:formatCode>
                <c:ptCount val="3"/>
                <c:pt idx="0">
                  <c:v>37</c:v>
                </c:pt>
                <c:pt idx="1">
                  <c:v>4</c:v>
                </c:pt>
                <c:pt idx="2">
                  <c:v>24</c:v>
                </c:pt>
              </c:numCache>
            </c:numRef>
          </c:val>
        </c:ser>
      </c:pie3DChart>
    </c:plotArea>
    <c:plotVisOnly val="1"/>
    <c:dispBlanksAs val="gap"/>
  </c:chart>
  <c:spPr>
    <a:noFill/>
    <a:ln>
      <a:noFill/>
    </a:ln>
  </c:spPr>
</c:chartSpace>
</file>

<file path=ppt/charts/chart9.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sz="1600" spc="-1" strike="noStrike">
                <a:solidFill>
                  <a:srgbClr val="595959"/>
                </a:solidFill>
                <a:latin typeface="Constantia"/>
              </a:defRPr>
            </a:pPr>
            <a:r>
              <a:rPr b="1" sz="1600" spc="-1" strike="noStrike">
                <a:solidFill>
                  <a:srgbClr val="595959"/>
                </a:solidFill>
                <a:latin typeface="Constantia"/>
              </a:rPr>
              <a:t>8. Ar buvote supažindinti su lopšelio-darželio perspektyviniu vaikų valgiaraščiu?</a:t>
            </a:r>
          </a:p>
        </c:rich>
      </c:tx>
      <c:overlay val="0"/>
    </c:title>
    <c:autoTitleDeleted val="0"/>
    <c:view3D>
      <c:rotX val="30"/>
      <c:rotY val="0"/>
      <c:rAngAx val="0"/>
      <c:perspective val="30"/>
    </c:view3D>
    <c:floor>
      <c:spPr>
        <a:solidFill>
          <a:srgbClr val="d9d9d9"/>
        </a:solidFill>
        <a:ln>
          <a:noFill/>
        </a:ln>
      </c:spPr>
    </c:floor>
    <c:sideWall>
      <c:spPr>
        <a:solidFill>
          <a:srgbClr val="d9d9d9"/>
        </a:solidFill>
        <a:ln>
          <a:noFill/>
        </a:ln>
      </c:spPr>
    </c:sideWall>
    <c:backWall>
      <c:spPr>
        <a:solidFill>
          <a:srgbClr val="d9d9d9"/>
        </a:solidFill>
        <a:ln>
          <a:noFill/>
        </a:ln>
      </c:spPr>
    </c:backWall>
    <c:plotArea>
      <c:pie3DChart>
        <c:varyColors val="1"/>
        <c:ser>
          <c:idx val="0"/>
          <c:order val="0"/>
          <c:tx>
            <c:strRef>
              <c:f>label 0</c:f>
              <c:strCache>
                <c:ptCount val="1"/>
                <c:pt idx="0">
                  <c:v>8. Ar buvote supažindinti su lopšelio-darželio perspektyviniu vaikų valgiaraščiu?</c:v>
                </c:pt>
              </c:strCache>
            </c:strRef>
          </c:tx>
          <c:spPr>
            <a:solidFill>
              <a:srgbClr val="89c01c"/>
            </a:solidFill>
            <a:ln>
              <a:noFill/>
            </a:ln>
          </c:spPr>
          <c:explosion val="0"/>
          <c:dPt>
            <c:idx val="0"/>
            <c:spPr>
              <a:solidFill>
                <a:srgbClr val="fcb22c"/>
              </a:solidFill>
              <a:ln>
                <a:noFill/>
              </a:ln>
            </c:spPr>
          </c:dPt>
          <c:dPt>
            <c:idx val="1"/>
            <c:spPr>
              <a:solidFill>
                <a:srgbClr val="f23610"/>
              </a:solidFill>
              <a:ln>
                <a:noFill/>
              </a:ln>
            </c:spPr>
          </c:dPt>
          <c:dPt>
            <c:idx val="2"/>
            <c:spPr>
              <a:solidFill>
                <a:srgbClr val="3e7520"/>
              </a:solidFill>
              <a:ln>
                <a:noFill/>
              </a:ln>
            </c:spPr>
          </c:dPt>
          <c:dLbls>
            <c:numFmt formatCode="0" sourceLinked="1"/>
            <c:dLbl>
              <c:idx val="0"/>
              <c:dLblPos val="outEnd"/>
              <c:showLegendKey val="0"/>
              <c:showVal val="0"/>
              <c:showCatName val="1"/>
              <c:showSerName val="0"/>
              <c:showPercent val="1"/>
            </c:dLbl>
            <c:dLbl>
              <c:idx val="1"/>
              <c:dLblPos val="outEnd"/>
              <c:showLegendKey val="0"/>
              <c:showVal val="0"/>
              <c:showCatName val="1"/>
              <c:showSerName val="0"/>
              <c:showPercent val="1"/>
            </c:dLbl>
            <c:dLbl>
              <c:idx val="2"/>
              <c:dLblPos val="outEnd"/>
              <c:showLegendKey val="0"/>
              <c:showVal val="0"/>
              <c:showCatName val="1"/>
              <c:showSerName val="0"/>
              <c:showPercent val="1"/>
            </c:dLbl>
            <c:dLblPos val="outEnd"/>
            <c:showLegendKey val="0"/>
            <c:showVal val="0"/>
            <c:showCatName val="1"/>
            <c:showSerName val="0"/>
            <c:showPercent val="1"/>
            <c:showLeaderLines val="0"/>
          </c:dLbls>
          <c:cat>
            <c:strRef>
              <c:f>categories</c:f>
              <c:strCache>
                <c:ptCount val="3"/>
                <c:pt idx="0">
                  <c:v>Taip</c:v>
                </c:pt>
                <c:pt idx="1">
                  <c:v>Ne</c:v>
                </c:pt>
                <c:pt idx="2">
                  <c:v>Nesidomėjau</c:v>
                </c:pt>
              </c:strCache>
            </c:strRef>
          </c:cat>
          <c:val>
            <c:numRef>
              <c:f>0</c:f>
              <c:numCache>
                <c:formatCode>General</c:formatCode>
                <c:ptCount val="3"/>
                <c:pt idx="0">
                  <c:v>40</c:v>
                </c:pt>
                <c:pt idx="1">
                  <c:v>13</c:v>
                </c:pt>
                <c:pt idx="2">
                  <c:v>12</c:v>
                </c:pt>
              </c:numCache>
            </c:numRef>
          </c:val>
        </c:ser>
      </c:pie3DChart>
    </c:plotArea>
    <c:plotVisOnly val="1"/>
    <c:dispBlanksAs val="gap"/>
  </c:chart>
  <c:spPr>
    <a:noFill/>
    <a:ln>
      <a:noFill/>
    </a:ln>
  </c:spPr>
</c:chartSpace>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1141560" y="152280"/>
            <a:ext cx="9750600" cy="1294920"/>
          </a:xfrm>
          <a:prstGeom prst="rect">
            <a:avLst/>
          </a:prstGeom>
        </p:spPr>
        <p:txBody>
          <a:bodyPr lIns="0" rIns="0" tIns="0" bIns="0" anchor="ctr"/>
          <a:p>
            <a:endParaRPr b="0" lang="en-US" sz="2400" spc="-1" strike="noStrike">
              <a:solidFill>
                <a:srgbClr val="000000"/>
              </a:solidFill>
              <a:latin typeface="Constantia"/>
            </a:endParaRPr>
          </a:p>
        </p:txBody>
      </p:sp>
      <p:sp>
        <p:nvSpPr>
          <p:cNvPr id="38" name="PlaceHolder 2"/>
          <p:cNvSpPr>
            <a:spLocks noGrp="1"/>
          </p:cNvSpPr>
          <p:nvPr>
            <p:ph type="body"/>
          </p:nvPr>
        </p:nvSpPr>
        <p:spPr>
          <a:xfrm>
            <a:off x="1141560" y="1523880"/>
            <a:ext cx="4875120" cy="38916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39" name="PlaceHolder 3"/>
          <p:cNvSpPr>
            <a:spLocks noGrp="1"/>
          </p:cNvSpPr>
          <p:nvPr>
            <p:ph type="body"/>
          </p:nvPr>
        </p:nvSpPr>
        <p:spPr>
          <a:xfrm>
            <a:off x="1141560" y="1950480"/>
            <a:ext cx="4875120" cy="389160"/>
          </a:xfrm>
          <a:prstGeom prst="rect">
            <a:avLst/>
          </a:prstGeom>
        </p:spPr>
        <p:txBody>
          <a:bodyPr lIns="0" rIns="0" tIns="0" bIns="0">
            <a:normAutofit/>
          </a:bodyPr>
          <a:p>
            <a:endParaRPr b="0" lang="en-US" sz="2800" spc="-1" strike="noStrike">
              <a:solidFill>
                <a:srgbClr val="000000"/>
              </a:solidFill>
              <a:latin typeface="Constantia"/>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1141560" y="152280"/>
            <a:ext cx="9750600" cy="1294920"/>
          </a:xfrm>
          <a:prstGeom prst="rect">
            <a:avLst/>
          </a:prstGeom>
        </p:spPr>
        <p:txBody>
          <a:bodyPr lIns="0" rIns="0" tIns="0" bIns="0" anchor="ctr"/>
          <a:p>
            <a:endParaRPr b="0" lang="en-US" sz="2400" spc="-1" strike="noStrike">
              <a:solidFill>
                <a:srgbClr val="000000"/>
              </a:solidFill>
              <a:latin typeface="Constantia"/>
            </a:endParaRPr>
          </a:p>
        </p:txBody>
      </p:sp>
      <p:sp>
        <p:nvSpPr>
          <p:cNvPr id="41" name="PlaceHolder 2"/>
          <p:cNvSpPr>
            <a:spLocks noGrp="1"/>
          </p:cNvSpPr>
          <p:nvPr>
            <p:ph type="body"/>
          </p:nvPr>
        </p:nvSpPr>
        <p:spPr>
          <a:xfrm>
            <a:off x="1141560" y="1523880"/>
            <a:ext cx="2378880" cy="38916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42" name="PlaceHolder 3"/>
          <p:cNvSpPr>
            <a:spLocks noGrp="1"/>
          </p:cNvSpPr>
          <p:nvPr>
            <p:ph type="body"/>
          </p:nvPr>
        </p:nvSpPr>
        <p:spPr>
          <a:xfrm>
            <a:off x="3639600" y="1523880"/>
            <a:ext cx="2378880" cy="38916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43" name="PlaceHolder 4"/>
          <p:cNvSpPr>
            <a:spLocks noGrp="1"/>
          </p:cNvSpPr>
          <p:nvPr>
            <p:ph type="body"/>
          </p:nvPr>
        </p:nvSpPr>
        <p:spPr>
          <a:xfrm>
            <a:off x="1141560" y="1950480"/>
            <a:ext cx="2378880" cy="38916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44" name="PlaceHolder 5"/>
          <p:cNvSpPr>
            <a:spLocks noGrp="1"/>
          </p:cNvSpPr>
          <p:nvPr>
            <p:ph type="body"/>
          </p:nvPr>
        </p:nvSpPr>
        <p:spPr>
          <a:xfrm>
            <a:off x="3639600" y="1950480"/>
            <a:ext cx="2378880" cy="389160"/>
          </a:xfrm>
          <a:prstGeom prst="rect">
            <a:avLst/>
          </a:prstGeom>
        </p:spPr>
        <p:txBody>
          <a:bodyPr lIns="0" rIns="0" tIns="0" bIns="0">
            <a:normAutofit/>
          </a:bodyPr>
          <a:p>
            <a:endParaRPr b="0" lang="en-US" sz="2800" spc="-1" strike="noStrike">
              <a:solidFill>
                <a:srgbClr val="000000"/>
              </a:solidFill>
              <a:latin typeface="Constantia"/>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45" name="PlaceHolder 1"/>
          <p:cNvSpPr>
            <a:spLocks noGrp="1"/>
          </p:cNvSpPr>
          <p:nvPr>
            <p:ph type="title"/>
          </p:nvPr>
        </p:nvSpPr>
        <p:spPr>
          <a:xfrm>
            <a:off x="1141560" y="152280"/>
            <a:ext cx="9750600" cy="1294920"/>
          </a:xfrm>
          <a:prstGeom prst="rect">
            <a:avLst/>
          </a:prstGeom>
        </p:spPr>
        <p:txBody>
          <a:bodyPr lIns="0" rIns="0" tIns="0" bIns="0" anchor="ctr"/>
          <a:p>
            <a:endParaRPr b="0" lang="en-US" sz="2400" spc="-1" strike="noStrike">
              <a:solidFill>
                <a:srgbClr val="000000"/>
              </a:solidFill>
              <a:latin typeface="Constantia"/>
            </a:endParaRPr>
          </a:p>
        </p:txBody>
      </p:sp>
      <p:sp>
        <p:nvSpPr>
          <p:cNvPr id="46" name="PlaceHolder 2"/>
          <p:cNvSpPr>
            <a:spLocks noGrp="1"/>
          </p:cNvSpPr>
          <p:nvPr>
            <p:ph type="body"/>
          </p:nvPr>
        </p:nvSpPr>
        <p:spPr>
          <a:xfrm>
            <a:off x="1141560" y="1523880"/>
            <a:ext cx="1569600" cy="38916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47" name="PlaceHolder 3"/>
          <p:cNvSpPr>
            <a:spLocks noGrp="1"/>
          </p:cNvSpPr>
          <p:nvPr>
            <p:ph type="body"/>
          </p:nvPr>
        </p:nvSpPr>
        <p:spPr>
          <a:xfrm>
            <a:off x="2790000" y="1523880"/>
            <a:ext cx="1569600" cy="38916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48" name="PlaceHolder 4"/>
          <p:cNvSpPr>
            <a:spLocks noGrp="1"/>
          </p:cNvSpPr>
          <p:nvPr>
            <p:ph type="body"/>
          </p:nvPr>
        </p:nvSpPr>
        <p:spPr>
          <a:xfrm>
            <a:off x="4438440" y="1523880"/>
            <a:ext cx="1569600" cy="38916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49" name="PlaceHolder 5"/>
          <p:cNvSpPr>
            <a:spLocks noGrp="1"/>
          </p:cNvSpPr>
          <p:nvPr>
            <p:ph type="body"/>
          </p:nvPr>
        </p:nvSpPr>
        <p:spPr>
          <a:xfrm>
            <a:off x="1141560" y="1950480"/>
            <a:ext cx="1569600" cy="38916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50" name="PlaceHolder 6"/>
          <p:cNvSpPr>
            <a:spLocks noGrp="1"/>
          </p:cNvSpPr>
          <p:nvPr>
            <p:ph type="body"/>
          </p:nvPr>
        </p:nvSpPr>
        <p:spPr>
          <a:xfrm>
            <a:off x="2790000" y="1950480"/>
            <a:ext cx="1569600" cy="38916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51" name="PlaceHolder 7"/>
          <p:cNvSpPr>
            <a:spLocks noGrp="1"/>
          </p:cNvSpPr>
          <p:nvPr>
            <p:ph type="body"/>
          </p:nvPr>
        </p:nvSpPr>
        <p:spPr>
          <a:xfrm>
            <a:off x="4438440" y="1950480"/>
            <a:ext cx="1569600" cy="389160"/>
          </a:xfrm>
          <a:prstGeom prst="rect">
            <a:avLst/>
          </a:prstGeom>
        </p:spPr>
        <p:txBody>
          <a:bodyPr lIns="0" rIns="0" tIns="0" bIns="0">
            <a:normAutofit/>
          </a:bodyPr>
          <a:p>
            <a:endParaRPr b="0" lang="en-US" sz="2800" spc="-1" strike="noStrike">
              <a:solidFill>
                <a:srgbClr val="000000"/>
              </a:solidFill>
              <a:latin typeface="Constantia"/>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4" name="PlaceHolder 1"/>
          <p:cNvSpPr>
            <a:spLocks noGrp="1"/>
          </p:cNvSpPr>
          <p:nvPr>
            <p:ph type="title"/>
          </p:nvPr>
        </p:nvSpPr>
        <p:spPr>
          <a:xfrm>
            <a:off x="1141560" y="152280"/>
            <a:ext cx="9750600" cy="1294920"/>
          </a:xfrm>
          <a:prstGeom prst="rect">
            <a:avLst/>
          </a:prstGeom>
        </p:spPr>
        <p:txBody>
          <a:bodyPr lIns="0" rIns="0" tIns="0" bIns="0" anchor="ctr"/>
          <a:p>
            <a:endParaRPr b="0" lang="en-US" sz="2400" spc="-1" strike="noStrike">
              <a:solidFill>
                <a:srgbClr val="000000"/>
              </a:solidFill>
              <a:latin typeface="Constantia"/>
            </a:endParaRPr>
          </a:p>
        </p:txBody>
      </p:sp>
      <p:sp>
        <p:nvSpPr>
          <p:cNvPr id="65" name="PlaceHolder 2"/>
          <p:cNvSpPr>
            <a:spLocks noGrp="1"/>
          </p:cNvSpPr>
          <p:nvPr>
            <p:ph type="subTitle"/>
          </p:nvPr>
        </p:nvSpPr>
        <p:spPr>
          <a:xfrm>
            <a:off x="1141560" y="1523880"/>
            <a:ext cx="4875120" cy="816120"/>
          </a:xfrm>
          <a:prstGeom prst="rect">
            <a:avLst/>
          </a:prstGeom>
        </p:spPr>
        <p:txBody>
          <a:bodyPr lIns="0" rIns="0" tIns="0" bIns="0" anchor="ctr"/>
          <a:p>
            <a:pPr algn="ctr"/>
            <a:endParaRPr b="0" lang="lt-LT"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1141560" y="152280"/>
            <a:ext cx="9750600" cy="1294920"/>
          </a:xfrm>
          <a:prstGeom prst="rect">
            <a:avLst/>
          </a:prstGeom>
        </p:spPr>
        <p:txBody>
          <a:bodyPr lIns="0" rIns="0" tIns="0" bIns="0" anchor="ctr"/>
          <a:p>
            <a:endParaRPr b="0" lang="en-US" sz="2400" spc="-1" strike="noStrike">
              <a:solidFill>
                <a:srgbClr val="000000"/>
              </a:solidFill>
              <a:latin typeface="Constantia"/>
            </a:endParaRPr>
          </a:p>
        </p:txBody>
      </p:sp>
      <p:sp>
        <p:nvSpPr>
          <p:cNvPr id="67" name="PlaceHolder 2"/>
          <p:cNvSpPr>
            <a:spLocks noGrp="1"/>
          </p:cNvSpPr>
          <p:nvPr>
            <p:ph type="body"/>
          </p:nvPr>
        </p:nvSpPr>
        <p:spPr>
          <a:xfrm>
            <a:off x="1141560" y="1523880"/>
            <a:ext cx="4875120" cy="816120"/>
          </a:xfrm>
          <a:prstGeom prst="rect">
            <a:avLst/>
          </a:prstGeom>
        </p:spPr>
        <p:txBody>
          <a:bodyPr lIns="0" rIns="0" tIns="0" bIns="0">
            <a:normAutofit/>
          </a:bodyPr>
          <a:p>
            <a:endParaRPr b="0" lang="en-US" sz="2800" spc="-1" strike="noStrike">
              <a:solidFill>
                <a:srgbClr val="000000"/>
              </a:solidFill>
              <a:latin typeface="Constantia"/>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1141560" y="152280"/>
            <a:ext cx="9750600" cy="1294920"/>
          </a:xfrm>
          <a:prstGeom prst="rect">
            <a:avLst/>
          </a:prstGeom>
        </p:spPr>
        <p:txBody>
          <a:bodyPr lIns="0" rIns="0" tIns="0" bIns="0" anchor="ctr"/>
          <a:p>
            <a:endParaRPr b="0" lang="en-US" sz="2400" spc="-1" strike="noStrike">
              <a:solidFill>
                <a:srgbClr val="000000"/>
              </a:solidFill>
              <a:latin typeface="Constantia"/>
            </a:endParaRPr>
          </a:p>
        </p:txBody>
      </p:sp>
      <p:sp>
        <p:nvSpPr>
          <p:cNvPr id="69" name="PlaceHolder 2"/>
          <p:cNvSpPr>
            <a:spLocks noGrp="1"/>
          </p:cNvSpPr>
          <p:nvPr>
            <p:ph type="body"/>
          </p:nvPr>
        </p:nvSpPr>
        <p:spPr>
          <a:xfrm>
            <a:off x="1141560" y="1523880"/>
            <a:ext cx="2378880" cy="81612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70" name="PlaceHolder 3"/>
          <p:cNvSpPr>
            <a:spLocks noGrp="1"/>
          </p:cNvSpPr>
          <p:nvPr>
            <p:ph type="body"/>
          </p:nvPr>
        </p:nvSpPr>
        <p:spPr>
          <a:xfrm>
            <a:off x="3639600" y="1523880"/>
            <a:ext cx="2378880" cy="816120"/>
          </a:xfrm>
          <a:prstGeom prst="rect">
            <a:avLst/>
          </a:prstGeom>
        </p:spPr>
        <p:txBody>
          <a:bodyPr lIns="0" rIns="0" tIns="0" bIns="0">
            <a:normAutofit/>
          </a:bodyPr>
          <a:p>
            <a:endParaRPr b="0" lang="en-US" sz="2800" spc="-1" strike="noStrike">
              <a:solidFill>
                <a:srgbClr val="000000"/>
              </a:solidFill>
              <a:latin typeface="Constantia"/>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71" name="PlaceHolder 1"/>
          <p:cNvSpPr>
            <a:spLocks noGrp="1"/>
          </p:cNvSpPr>
          <p:nvPr>
            <p:ph type="title"/>
          </p:nvPr>
        </p:nvSpPr>
        <p:spPr>
          <a:xfrm>
            <a:off x="1141560" y="152280"/>
            <a:ext cx="9750600" cy="1294920"/>
          </a:xfrm>
          <a:prstGeom prst="rect">
            <a:avLst/>
          </a:prstGeom>
        </p:spPr>
        <p:txBody>
          <a:bodyPr lIns="0" rIns="0" tIns="0" bIns="0" anchor="ctr"/>
          <a:p>
            <a:endParaRPr b="0" lang="en-US" sz="2400" spc="-1" strike="noStrike">
              <a:solidFill>
                <a:srgbClr val="000000"/>
              </a:solidFill>
              <a:latin typeface="Constantia"/>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72" name="PlaceHolder 1"/>
          <p:cNvSpPr>
            <a:spLocks noGrp="1"/>
          </p:cNvSpPr>
          <p:nvPr>
            <p:ph type="subTitle"/>
          </p:nvPr>
        </p:nvSpPr>
        <p:spPr>
          <a:xfrm>
            <a:off x="1141560" y="152280"/>
            <a:ext cx="9750600" cy="6003720"/>
          </a:xfrm>
          <a:prstGeom prst="rect">
            <a:avLst/>
          </a:prstGeom>
        </p:spPr>
        <p:txBody>
          <a:bodyPr lIns="0" rIns="0" tIns="0" bIns="0" anchor="ctr"/>
          <a:p>
            <a:pPr algn="ctr"/>
            <a:endParaRPr b="0" lang="lt-LT"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1141560" y="152280"/>
            <a:ext cx="9750600" cy="1294920"/>
          </a:xfrm>
          <a:prstGeom prst="rect">
            <a:avLst/>
          </a:prstGeom>
        </p:spPr>
        <p:txBody>
          <a:bodyPr lIns="0" rIns="0" tIns="0" bIns="0" anchor="ctr"/>
          <a:p>
            <a:endParaRPr b="0" lang="en-US" sz="2400" spc="-1" strike="noStrike">
              <a:solidFill>
                <a:srgbClr val="000000"/>
              </a:solidFill>
              <a:latin typeface="Constantia"/>
            </a:endParaRPr>
          </a:p>
        </p:txBody>
      </p:sp>
      <p:sp>
        <p:nvSpPr>
          <p:cNvPr id="74" name="PlaceHolder 2"/>
          <p:cNvSpPr>
            <a:spLocks noGrp="1"/>
          </p:cNvSpPr>
          <p:nvPr>
            <p:ph type="body"/>
          </p:nvPr>
        </p:nvSpPr>
        <p:spPr>
          <a:xfrm>
            <a:off x="1141560" y="1523880"/>
            <a:ext cx="2378880" cy="38916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75" name="PlaceHolder 3"/>
          <p:cNvSpPr>
            <a:spLocks noGrp="1"/>
          </p:cNvSpPr>
          <p:nvPr>
            <p:ph type="body"/>
          </p:nvPr>
        </p:nvSpPr>
        <p:spPr>
          <a:xfrm>
            <a:off x="3639600" y="1523880"/>
            <a:ext cx="2378880" cy="81612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76" name="PlaceHolder 4"/>
          <p:cNvSpPr>
            <a:spLocks noGrp="1"/>
          </p:cNvSpPr>
          <p:nvPr>
            <p:ph type="body"/>
          </p:nvPr>
        </p:nvSpPr>
        <p:spPr>
          <a:xfrm>
            <a:off x="1141560" y="1950480"/>
            <a:ext cx="2378880" cy="389160"/>
          </a:xfrm>
          <a:prstGeom prst="rect">
            <a:avLst/>
          </a:prstGeom>
        </p:spPr>
        <p:txBody>
          <a:bodyPr lIns="0" rIns="0" tIns="0" bIns="0">
            <a:normAutofit/>
          </a:bodyPr>
          <a:p>
            <a:endParaRPr b="0" lang="en-US" sz="2800" spc="-1" strike="noStrike">
              <a:solidFill>
                <a:srgbClr val="000000"/>
              </a:solidFill>
              <a:latin typeface="Constantia"/>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6" name="PlaceHolder 1"/>
          <p:cNvSpPr>
            <a:spLocks noGrp="1"/>
          </p:cNvSpPr>
          <p:nvPr>
            <p:ph type="title"/>
          </p:nvPr>
        </p:nvSpPr>
        <p:spPr>
          <a:xfrm>
            <a:off x="1141560" y="152280"/>
            <a:ext cx="9750600" cy="1294920"/>
          </a:xfrm>
          <a:prstGeom prst="rect">
            <a:avLst/>
          </a:prstGeom>
        </p:spPr>
        <p:txBody>
          <a:bodyPr lIns="0" rIns="0" tIns="0" bIns="0" anchor="ctr"/>
          <a:p>
            <a:endParaRPr b="0" lang="en-US" sz="2400" spc="-1" strike="noStrike">
              <a:solidFill>
                <a:srgbClr val="000000"/>
              </a:solidFill>
              <a:latin typeface="Constantia"/>
            </a:endParaRPr>
          </a:p>
        </p:txBody>
      </p:sp>
      <p:sp>
        <p:nvSpPr>
          <p:cNvPr id="17" name="PlaceHolder 2"/>
          <p:cNvSpPr>
            <a:spLocks noGrp="1"/>
          </p:cNvSpPr>
          <p:nvPr>
            <p:ph type="subTitle"/>
          </p:nvPr>
        </p:nvSpPr>
        <p:spPr>
          <a:xfrm>
            <a:off x="1141560" y="1523880"/>
            <a:ext cx="4875120" cy="816120"/>
          </a:xfrm>
          <a:prstGeom prst="rect">
            <a:avLst/>
          </a:prstGeom>
        </p:spPr>
        <p:txBody>
          <a:bodyPr lIns="0" rIns="0" tIns="0" bIns="0" anchor="ctr"/>
          <a:p>
            <a:pPr algn="ctr"/>
            <a:endParaRPr b="0" lang="lt-LT"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1141560" y="152280"/>
            <a:ext cx="9750600" cy="1294920"/>
          </a:xfrm>
          <a:prstGeom prst="rect">
            <a:avLst/>
          </a:prstGeom>
        </p:spPr>
        <p:txBody>
          <a:bodyPr lIns="0" rIns="0" tIns="0" bIns="0" anchor="ctr"/>
          <a:p>
            <a:endParaRPr b="0" lang="en-US" sz="2400" spc="-1" strike="noStrike">
              <a:solidFill>
                <a:srgbClr val="000000"/>
              </a:solidFill>
              <a:latin typeface="Constantia"/>
            </a:endParaRPr>
          </a:p>
        </p:txBody>
      </p:sp>
      <p:sp>
        <p:nvSpPr>
          <p:cNvPr id="78" name="PlaceHolder 2"/>
          <p:cNvSpPr>
            <a:spLocks noGrp="1"/>
          </p:cNvSpPr>
          <p:nvPr>
            <p:ph type="body"/>
          </p:nvPr>
        </p:nvSpPr>
        <p:spPr>
          <a:xfrm>
            <a:off x="1141560" y="1523880"/>
            <a:ext cx="2378880" cy="81612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79" name="PlaceHolder 3"/>
          <p:cNvSpPr>
            <a:spLocks noGrp="1"/>
          </p:cNvSpPr>
          <p:nvPr>
            <p:ph type="body"/>
          </p:nvPr>
        </p:nvSpPr>
        <p:spPr>
          <a:xfrm>
            <a:off x="3639600" y="1523880"/>
            <a:ext cx="2378880" cy="38916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80" name="PlaceHolder 4"/>
          <p:cNvSpPr>
            <a:spLocks noGrp="1"/>
          </p:cNvSpPr>
          <p:nvPr>
            <p:ph type="body"/>
          </p:nvPr>
        </p:nvSpPr>
        <p:spPr>
          <a:xfrm>
            <a:off x="3639600" y="1950480"/>
            <a:ext cx="2378880" cy="389160"/>
          </a:xfrm>
          <a:prstGeom prst="rect">
            <a:avLst/>
          </a:prstGeom>
        </p:spPr>
        <p:txBody>
          <a:bodyPr lIns="0" rIns="0" tIns="0" bIns="0">
            <a:normAutofit/>
          </a:bodyPr>
          <a:p>
            <a:endParaRPr b="0" lang="en-US" sz="2800" spc="-1" strike="noStrike">
              <a:solidFill>
                <a:srgbClr val="000000"/>
              </a:solidFill>
              <a:latin typeface="Constantia"/>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1141560" y="152280"/>
            <a:ext cx="9750600" cy="1294920"/>
          </a:xfrm>
          <a:prstGeom prst="rect">
            <a:avLst/>
          </a:prstGeom>
        </p:spPr>
        <p:txBody>
          <a:bodyPr lIns="0" rIns="0" tIns="0" bIns="0" anchor="ctr"/>
          <a:p>
            <a:endParaRPr b="0" lang="en-US" sz="2400" spc="-1" strike="noStrike">
              <a:solidFill>
                <a:srgbClr val="000000"/>
              </a:solidFill>
              <a:latin typeface="Constantia"/>
            </a:endParaRPr>
          </a:p>
        </p:txBody>
      </p:sp>
      <p:sp>
        <p:nvSpPr>
          <p:cNvPr id="82" name="PlaceHolder 2"/>
          <p:cNvSpPr>
            <a:spLocks noGrp="1"/>
          </p:cNvSpPr>
          <p:nvPr>
            <p:ph type="body"/>
          </p:nvPr>
        </p:nvSpPr>
        <p:spPr>
          <a:xfrm>
            <a:off x="1141560" y="1523880"/>
            <a:ext cx="2378880" cy="38916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83" name="PlaceHolder 3"/>
          <p:cNvSpPr>
            <a:spLocks noGrp="1"/>
          </p:cNvSpPr>
          <p:nvPr>
            <p:ph type="body"/>
          </p:nvPr>
        </p:nvSpPr>
        <p:spPr>
          <a:xfrm>
            <a:off x="3639600" y="1523880"/>
            <a:ext cx="2378880" cy="38916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84" name="PlaceHolder 4"/>
          <p:cNvSpPr>
            <a:spLocks noGrp="1"/>
          </p:cNvSpPr>
          <p:nvPr>
            <p:ph type="body"/>
          </p:nvPr>
        </p:nvSpPr>
        <p:spPr>
          <a:xfrm>
            <a:off x="1141560" y="1950480"/>
            <a:ext cx="4875120" cy="389160"/>
          </a:xfrm>
          <a:prstGeom prst="rect">
            <a:avLst/>
          </a:prstGeom>
        </p:spPr>
        <p:txBody>
          <a:bodyPr lIns="0" rIns="0" tIns="0" bIns="0">
            <a:normAutofit/>
          </a:bodyPr>
          <a:p>
            <a:endParaRPr b="0" lang="en-US" sz="2800" spc="-1" strike="noStrike">
              <a:solidFill>
                <a:srgbClr val="000000"/>
              </a:solidFill>
              <a:latin typeface="Constantia"/>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1141560" y="152280"/>
            <a:ext cx="9750600" cy="1294920"/>
          </a:xfrm>
          <a:prstGeom prst="rect">
            <a:avLst/>
          </a:prstGeom>
        </p:spPr>
        <p:txBody>
          <a:bodyPr lIns="0" rIns="0" tIns="0" bIns="0" anchor="ctr"/>
          <a:p>
            <a:endParaRPr b="0" lang="en-US" sz="2400" spc="-1" strike="noStrike">
              <a:solidFill>
                <a:srgbClr val="000000"/>
              </a:solidFill>
              <a:latin typeface="Constantia"/>
            </a:endParaRPr>
          </a:p>
        </p:txBody>
      </p:sp>
      <p:sp>
        <p:nvSpPr>
          <p:cNvPr id="86" name="PlaceHolder 2"/>
          <p:cNvSpPr>
            <a:spLocks noGrp="1"/>
          </p:cNvSpPr>
          <p:nvPr>
            <p:ph type="body"/>
          </p:nvPr>
        </p:nvSpPr>
        <p:spPr>
          <a:xfrm>
            <a:off x="1141560" y="1523880"/>
            <a:ext cx="4875120" cy="38916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87" name="PlaceHolder 3"/>
          <p:cNvSpPr>
            <a:spLocks noGrp="1"/>
          </p:cNvSpPr>
          <p:nvPr>
            <p:ph type="body"/>
          </p:nvPr>
        </p:nvSpPr>
        <p:spPr>
          <a:xfrm>
            <a:off x="1141560" y="1950480"/>
            <a:ext cx="4875120" cy="389160"/>
          </a:xfrm>
          <a:prstGeom prst="rect">
            <a:avLst/>
          </a:prstGeom>
        </p:spPr>
        <p:txBody>
          <a:bodyPr lIns="0" rIns="0" tIns="0" bIns="0">
            <a:normAutofit/>
          </a:bodyPr>
          <a:p>
            <a:endParaRPr b="0" lang="en-US" sz="2800" spc="-1" strike="noStrike">
              <a:solidFill>
                <a:srgbClr val="000000"/>
              </a:solidFill>
              <a:latin typeface="Constantia"/>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8" name="PlaceHolder 1"/>
          <p:cNvSpPr>
            <a:spLocks noGrp="1"/>
          </p:cNvSpPr>
          <p:nvPr>
            <p:ph type="title"/>
          </p:nvPr>
        </p:nvSpPr>
        <p:spPr>
          <a:xfrm>
            <a:off x="1141560" y="152280"/>
            <a:ext cx="9750600" cy="1294920"/>
          </a:xfrm>
          <a:prstGeom prst="rect">
            <a:avLst/>
          </a:prstGeom>
        </p:spPr>
        <p:txBody>
          <a:bodyPr lIns="0" rIns="0" tIns="0" bIns="0" anchor="ctr"/>
          <a:p>
            <a:endParaRPr b="0" lang="en-US" sz="2400" spc="-1" strike="noStrike">
              <a:solidFill>
                <a:srgbClr val="000000"/>
              </a:solidFill>
              <a:latin typeface="Constantia"/>
            </a:endParaRPr>
          </a:p>
        </p:txBody>
      </p:sp>
      <p:sp>
        <p:nvSpPr>
          <p:cNvPr id="89" name="PlaceHolder 2"/>
          <p:cNvSpPr>
            <a:spLocks noGrp="1"/>
          </p:cNvSpPr>
          <p:nvPr>
            <p:ph type="body"/>
          </p:nvPr>
        </p:nvSpPr>
        <p:spPr>
          <a:xfrm>
            <a:off x="1141560" y="1523880"/>
            <a:ext cx="2378880" cy="38916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90" name="PlaceHolder 3"/>
          <p:cNvSpPr>
            <a:spLocks noGrp="1"/>
          </p:cNvSpPr>
          <p:nvPr>
            <p:ph type="body"/>
          </p:nvPr>
        </p:nvSpPr>
        <p:spPr>
          <a:xfrm>
            <a:off x="3639600" y="1523880"/>
            <a:ext cx="2378880" cy="38916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91" name="PlaceHolder 4"/>
          <p:cNvSpPr>
            <a:spLocks noGrp="1"/>
          </p:cNvSpPr>
          <p:nvPr>
            <p:ph type="body"/>
          </p:nvPr>
        </p:nvSpPr>
        <p:spPr>
          <a:xfrm>
            <a:off x="1141560" y="1950480"/>
            <a:ext cx="2378880" cy="38916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92" name="PlaceHolder 5"/>
          <p:cNvSpPr>
            <a:spLocks noGrp="1"/>
          </p:cNvSpPr>
          <p:nvPr>
            <p:ph type="body"/>
          </p:nvPr>
        </p:nvSpPr>
        <p:spPr>
          <a:xfrm>
            <a:off x="3639600" y="1950480"/>
            <a:ext cx="2378880" cy="389160"/>
          </a:xfrm>
          <a:prstGeom prst="rect">
            <a:avLst/>
          </a:prstGeom>
        </p:spPr>
        <p:txBody>
          <a:bodyPr lIns="0" rIns="0" tIns="0" bIns="0">
            <a:normAutofit/>
          </a:bodyPr>
          <a:p>
            <a:endParaRPr b="0" lang="en-US" sz="2800" spc="-1" strike="noStrike">
              <a:solidFill>
                <a:srgbClr val="000000"/>
              </a:solidFill>
              <a:latin typeface="Constantia"/>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1141560" y="152280"/>
            <a:ext cx="9750600" cy="1294920"/>
          </a:xfrm>
          <a:prstGeom prst="rect">
            <a:avLst/>
          </a:prstGeom>
        </p:spPr>
        <p:txBody>
          <a:bodyPr lIns="0" rIns="0" tIns="0" bIns="0" anchor="ctr"/>
          <a:p>
            <a:endParaRPr b="0" lang="en-US" sz="2400" spc="-1" strike="noStrike">
              <a:solidFill>
                <a:srgbClr val="000000"/>
              </a:solidFill>
              <a:latin typeface="Constantia"/>
            </a:endParaRPr>
          </a:p>
        </p:txBody>
      </p:sp>
      <p:sp>
        <p:nvSpPr>
          <p:cNvPr id="94" name="PlaceHolder 2"/>
          <p:cNvSpPr>
            <a:spLocks noGrp="1"/>
          </p:cNvSpPr>
          <p:nvPr>
            <p:ph type="body"/>
          </p:nvPr>
        </p:nvSpPr>
        <p:spPr>
          <a:xfrm>
            <a:off x="1141560" y="1523880"/>
            <a:ext cx="1569600" cy="38916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95" name="PlaceHolder 3"/>
          <p:cNvSpPr>
            <a:spLocks noGrp="1"/>
          </p:cNvSpPr>
          <p:nvPr>
            <p:ph type="body"/>
          </p:nvPr>
        </p:nvSpPr>
        <p:spPr>
          <a:xfrm>
            <a:off x="2790000" y="1523880"/>
            <a:ext cx="1569600" cy="38916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96" name="PlaceHolder 4"/>
          <p:cNvSpPr>
            <a:spLocks noGrp="1"/>
          </p:cNvSpPr>
          <p:nvPr>
            <p:ph type="body"/>
          </p:nvPr>
        </p:nvSpPr>
        <p:spPr>
          <a:xfrm>
            <a:off x="4438440" y="1523880"/>
            <a:ext cx="1569600" cy="38916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97" name="PlaceHolder 5"/>
          <p:cNvSpPr>
            <a:spLocks noGrp="1"/>
          </p:cNvSpPr>
          <p:nvPr>
            <p:ph type="body"/>
          </p:nvPr>
        </p:nvSpPr>
        <p:spPr>
          <a:xfrm>
            <a:off x="1141560" y="1950480"/>
            <a:ext cx="1569600" cy="38916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98" name="PlaceHolder 6"/>
          <p:cNvSpPr>
            <a:spLocks noGrp="1"/>
          </p:cNvSpPr>
          <p:nvPr>
            <p:ph type="body"/>
          </p:nvPr>
        </p:nvSpPr>
        <p:spPr>
          <a:xfrm>
            <a:off x="2790000" y="1950480"/>
            <a:ext cx="1569600" cy="38916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99" name="PlaceHolder 7"/>
          <p:cNvSpPr>
            <a:spLocks noGrp="1"/>
          </p:cNvSpPr>
          <p:nvPr>
            <p:ph type="body"/>
          </p:nvPr>
        </p:nvSpPr>
        <p:spPr>
          <a:xfrm>
            <a:off x="4438440" y="1950480"/>
            <a:ext cx="1569600" cy="389160"/>
          </a:xfrm>
          <a:prstGeom prst="rect">
            <a:avLst/>
          </a:prstGeom>
        </p:spPr>
        <p:txBody>
          <a:bodyPr lIns="0" rIns="0" tIns="0" bIns="0">
            <a:normAutofit/>
          </a:bodyPr>
          <a:p>
            <a:endParaRPr b="0" lang="en-US" sz="2800" spc="-1" strike="noStrike">
              <a:solidFill>
                <a:srgbClr val="000000"/>
              </a:solidFill>
              <a:latin typeface="Constantia"/>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15" name="PlaceHolder 1"/>
          <p:cNvSpPr>
            <a:spLocks noGrp="1"/>
          </p:cNvSpPr>
          <p:nvPr>
            <p:ph type="title"/>
          </p:nvPr>
        </p:nvSpPr>
        <p:spPr>
          <a:xfrm>
            <a:off x="1141560" y="152280"/>
            <a:ext cx="9750600" cy="1294920"/>
          </a:xfrm>
          <a:prstGeom prst="rect">
            <a:avLst/>
          </a:prstGeom>
        </p:spPr>
        <p:txBody>
          <a:bodyPr lIns="0" rIns="0" tIns="0" bIns="0" anchor="ctr"/>
          <a:p>
            <a:endParaRPr b="0" lang="en-US" sz="2400" spc="-1" strike="noStrike">
              <a:solidFill>
                <a:srgbClr val="000000"/>
              </a:solidFill>
              <a:latin typeface="Constantia"/>
            </a:endParaRPr>
          </a:p>
        </p:txBody>
      </p:sp>
      <p:sp>
        <p:nvSpPr>
          <p:cNvPr id="116" name="PlaceHolder 2"/>
          <p:cNvSpPr>
            <a:spLocks noGrp="1"/>
          </p:cNvSpPr>
          <p:nvPr>
            <p:ph type="subTitle"/>
          </p:nvPr>
        </p:nvSpPr>
        <p:spPr>
          <a:xfrm>
            <a:off x="1141560" y="1523880"/>
            <a:ext cx="4875120" cy="816120"/>
          </a:xfrm>
          <a:prstGeom prst="rect">
            <a:avLst/>
          </a:prstGeom>
        </p:spPr>
        <p:txBody>
          <a:bodyPr lIns="0" rIns="0" tIns="0" bIns="0" anchor="ctr"/>
          <a:p>
            <a:pPr algn="ctr"/>
            <a:endParaRPr b="0" lang="lt-LT"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7" name="PlaceHolder 1"/>
          <p:cNvSpPr>
            <a:spLocks noGrp="1"/>
          </p:cNvSpPr>
          <p:nvPr>
            <p:ph type="title"/>
          </p:nvPr>
        </p:nvSpPr>
        <p:spPr>
          <a:xfrm>
            <a:off x="1141560" y="152280"/>
            <a:ext cx="9750600" cy="1294920"/>
          </a:xfrm>
          <a:prstGeom prst="rect">
            <a:avLst/>
          </a:prstGeom>
        </p:spPr>
        <p:txBody>
          <a:bodyPr lIns="0" rIns="0" tIns="0" bIns="0" anchor="ctr"/>
          <a:p>
            <a:endParaRPr b="0" lang="en-US" sz="2400" spc="-1" strike="noStrike">
              <a:solidFill>
                <a:srgbClr val="000000"/>
              </a:solidFill>
              <a:latin typeface="Constantia"/>
            </a:endParaRPr>
          </a:p>
        </p:txBody>
      </p:sp>
      <p:sp>
        <p:nvSpPr>
          <p:cNvPr id="118" name="PlaceHolder 2"/>
          <p:cNvSpPr>
            <a:spLocks noGrp="1"/>
          </p:cNvSpPr>
          <p:nvPr>
            <p:ph type="body"/>
          </p:nvPr>
        </p:nvSpPr>
        <p:spPr>
          <a:xfrm>
            <a:off x="1141560" y="1523880"/>
            <a:ext cx="4875120" cy="816120"/>
          </a:xfrm>
          <a:prstGeom prst="rect">
            <a:avLst/>
          </a:prstGeom>
        </p:spPr>
        <p:txBody>
          <a:bodyPr lIns="0" rIns="0" tIns="0" bIns="0">
            <a:normAutofit/>
          </a:bodyPr>
          <a:p>
            <a:endParaRPr b="0" lang="en-US" sz="2800" spc="-1" strike="noStrike">
              <a:solidFill>
                <a:srgbClr val="000000"/>
              </a:solidFill>
              <a:latin typeface="Constantia"/>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1141560" y="152280"/>
            <a:ext cx="9750600" cy="1294920"/>
          </a:xfrm>
          <a:prstGeom prst="rect">
            <a:avLst/>
          </a:prstGeom>
        </p:spPr>
        <p:txBody>
          <a:bodyPr lIns="0" rIns="0" tIns="0" bIns="0" anchor="ctr"/>
          <a:p>
            <a:endParaRPr b="0" lang="en-US" sz="2400" spc="-1" strike="noStrike">
              <a:solidFill>
                <a:srgbClr val="000000"/>
              </a:solidFill>
              <a:latin typeface="Constantia"/>
            </a:endParaRPr>
          </a:p>
        </p:txBody>
      </p:sp>
      <p:sp>
        <p:nvSpPr>
          <p:cNvPr id="120" name="PlaceHolder 2"/>
          <p:cNvSpPr>
            <a:spLocks noGrp="1"/>
          </p:cNvSpPr>
          <p:nvPr>
            <p:ph type="body"/>
          </p:nvPr>
        </p:nvSpPr>
        <p:spPr>
          <a:xfrm>
            <a:off x="1141560" y="1523880"/>
            <a:ext cx="2378880" cy="81612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121" name="PlaceHolder 3"/>
          <p:cNvSpPr>
            <a:spLocks noGrp="1"/>
          </p:cNvSpPr>
          <p:nvPr>
            <p:ph type="body"/>
          </p:nvPr>
        </p:nvSpPr>
        <p:spPr>
          <a:xfrm>
            <a:off x="3639600" y="1523880"/>
            <a:ext cx="2378880" cy="816120"/>
          </a:xfrm>
          <a:prstGeom prst="rect">
            <a:avLst/>
          </a:prstGeom>
        </p:spPr>
        <p:txBody>
          <a:bodyPr lIns="0" rIns="0" tIns="0" bIns="0">
            <a:normAutofit/>
          </a:bodyPr>
          <a:p>
            <a:endParaRPr b="0" lang="en-US" sz="2800" spc="-1" strike="noStrike">
              <a:solidFill>
                <a:srgbClr val="000000"/>
              </a:solidFill>
              <a:latin typeface="Constantia"/>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2" name="PlaceHolder 1"/>
          <p:cNvSpPr>
            <a:spLocks noGrp="1"/>
          </p:cNvSpPr>
          <p:nvPr>
            <p:ph type="title"/>
          </p:nvPr>
        </p:nvSpPr>
        <p:spPr>
          <a:xfrm>
            <a:off x="1141560" y="152280"/>
            <a:ext cx="9750600" cy="1294920"/>
          </a:xfrm>
          <a:prstGeom prst="rect">
            <a:avLst/>
          </a:prstGeom>
        </p:spPr>
        <p:txBody>
          <a:bodyPr lIns="0" rIns="0" tIns="0" bIns="0" anchor="ctr"/>
          <a:p>
            <a:endParaRPr b="0" lang="en-US" sz="2400" spc="-1" strike="noStrike">
              <a:solidFill>
                <a:srgbClr val="000000"/>
              </a:solidFill>
              <a:latin typeface="Constantia"/>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141560" y="152280"/>
            <a:ext cx="9750600" cy="1294920"/>
          </a:xfrm>
          <a:prstGeom prst="rect">
            <a:avLst/>
          </a:prstGeom>
        </p:spPr>
        <p:txBody>
          <a:bodyPr lIns="0" rIns="0" tIns="0" bIns="0" anchor="ctr"/>
          <a:p>
            <a:endParaRPr b="0" lang="en-US" sz="2400" spc="-1" strike="noStrike">
              <a:solidFill>
                <a:srgbClr val="000000"/>
              </a:solidFill>
              <a:latin typeface="Constantia"/>
            </a:endParaRPr>
          </a:p>
        </p:txBody>
      </p:sp>
      <p:sp>
        <p:nvSpPr>
          <p:cNvPr id="19" name="PlaceHolder 2"/>
          <p:cNvSpPr>
            <a:spLocks noGrp="1"/>
          </p:cNvSpPr>
          <p:nvPr>
            <p:ph type="body"/>
          </p:nvPr>
        </p:nvSpPr>
        <p:spPr>
          <a:xfrm>
            <a:off x="1141560" y="1523880"/>
            <a:ext cx="4875120" cy="816120"/>
          </a:xfrm>
          <a:prstGeom prst="rect">
            <a:avLst/>
          </a:prstGeom>
        </p:spPr>
        <p:txBody>
          <a:bodyPr lIns="0" rIns="0" tIns="0" bIns="0">
            <a:normAutofit/>
          </a:bodyPr>
          <a:p>
            <a:endParaRPr b="0" lang="en-US" sz="2800" spc="-1" strike="noStrike">
              <a:solidFill>
                <a:srgbClr val="000000"/>
              </a:solidFill>
              <a:latin typeface="Constantia"/>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23" name="PlaceHolder 1"/>
          <p:cNvSpPr>
            <a:spLocks noGrp="1"/>
          </p:cNvSpPr>
          <p:nvPr>
            <p:ph type="subTitle"/>
          </p:nvPr>
        </p:nvSpPr>
        <p:spPr>
          <a:xfrm>
            <a:off x="1141560" y="152280"/>
            <a:ext cx="9750600" cy="6003720"/>
          </a:xfrm>
          <a:prstGeom prst="rect">
            <a:avLst/>
          </a:prstGeom>
        </p:spPr>
        <p:txBody>
          <a:bodyPr lIns="0" rIns="0" tIns="0" bIns="0" anchor="ctr"/>
          <a:p>
            <a:pPr algn="ctr"/>
            <a:endParaRPr b="0" lang="lt-LT"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4" name="PlaceHolder 1"/>
          <p:cNvSpPr>
            <a:spLocks noGrp="1"/>
          </p:cNvSpPr>
          <p:nvPr>
            <p:ph type="title"/>
          </p:nvPr>
        </p:nvSpPr>
        <p:spPr>
          <a:xfrm>
            <a:off x="1141560" y="152280"/>
            <a:ext cx="9750600" cy="1294920"/>
          </a:xfrm>
          <a:prstGeom prst="rect">
            <a:avLst/>
          </a:prstGeom>
        </p:spPr>
        <p:txBody>
          <a:bodyPr lIns="0" rIns="0" tIns="0" bIns="0" anchor="ctr"/>
          <a:p>
            <a:endParaRPr b="0" lang="en-US" sz="2400" spc="-1" strike="noStrike">
              <a:solidFill>
                <a:srgbClr val="000000"/>
              </a:solidFill>
              <a:latin typeface="Constantia"/>
            </a:endParaRPr>
          </a:p>
        </p:txBody>
      </p:sp>
      <p:sp>
        <p:nvSpPr>
          <p:cNvPr id="125" name="PlaceHolder 2"/>
          <p:cNvSpPr>
            <a:spLocks noGrp="1"/>
          </p:cNvSpPr>
          <p:nvPr>
            <p:ph type="body"/>
          </p:nvPr>
        </p:nvSpPr>
        <p:spPr>
          <a:xfrm>
            <a:off x="1141560" y="1523880"/>
            <a:ext cx="2378880" cy="38916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126" name="PlaceHolder 3"/>
          <p:cNvSpPr>
            <a:spLocks noGrp="1"/>
          </p:cNvSpPr>
          <p:nvPr>
            <p:ph type="body"/>
          </p:nvPr>
        </p:nvSpPr>
        <p:spPr>
          <a:xfrm>
            <a:off x="3639600" y="1523880"/>
            <a:ext cx="2378880" cy="81612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127" name="PlaceHolder 4"/>
          <p:cNvSpPr>
            <a:spLocks noGrp="1"/>
          </p:cNvSpPr>
          <p:nvPr>
            <p:ph type="body"/>
          </p:nvPr>
        </p:nvSpPr>
        <p:spPr>
          <a:xfrm>
            <a:off x="1141560" y="1950480"/>
            <a:ext cx="2378880" cy="389160"/>
          </a:xfrm>
          <a:prstGeom prst="rect">
            <a:avLst/>
          </a:prstGeom>
        </p:spPr>
        <p:txBody>
          <a:bodyPr lIns="0" rIns="0" tIns="0" bIns="0">
            <a:normAutofit/>
          </a:bodyPr>
          <a:p>
            <a:endParaRPr b="0" lang="en-US" sz="2800" spc="-1" strike="noStrike">
              <a:solidFill>
                <a:srgbClr val="000000"/>
              </a:solidFill>
              <a:latin typeface="Constantia"/>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28" name="PlaceHolder 1"/>
          <p:cNvSpPr>
            <a:spLocks noGrp="1"/>
          </p:cNvSpPr>
          <p:nvPr>
            <p:ph type="title"/>
          </p:nvPr>
        </p:nvSpPr>
        <p:spPr>
          <a:xfrm>
            <a:off x="1141560" y="152280"/>
            <a:ext cx="9750600" cy="1294920"/>
          </a:xfrm>
          <a:prstGeom prst="rect">
            <a:avLst/>
          </a:prstGeom>
        </p:spPr>
        <p:txBody>
          <a:bodyPr lIns="0" rIns="0" tIns="0" bIns="0" anchor="ctr"/>
          <a:p>
            <a:endParaRPr b="0" lang="en-US" sz="2400" spc="-1" strike="noStrike">
              <a:solidFill>
                <a:srgbClr val="000000"/>
              </a:solidFill>
              <a:latin typeface="Constantia"/>
            </a:endParaRPr>
          </a:p>
        </p:txBody>
      </p:sp>
      <p:sp>
        <p:nvSpPr>
          <p:cNvPr id="129" name="PlaceHolder 2"/>
          <p:cNvSpPr>
            <a:spLocks noGrp="1"/>
          </p:cNvSpPr>
          <p:nvPr>
            <p:ph type="body"/>
          </p:nvPr>
        </p:nvSpPr>
        <p:spPr>
          <a:xfrm>
            <a:off x="1141560" y="1523880"/>
            <a:ext cx="2378880" cy="81612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130" name="PlaceHolder 3"/>
          <p:cNvSpPr>
            <a:spLocks noGrp="1"/>
          </p:cNvSpPr>
          <p:nvPr>
            <p:ph type="body"/>
          </p:nvPr>
        </p:nvSpPr>
        <p:spPr>
          <a:xfrm>
            <a:off x="3639600" y="1523880"/>
            <a:ext cx="2378880" cy="38916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131" name="PlaceHolder 4"/>
          <p:cNvSpPr>
            <a:spLocks noGrp="1"/>
          </p:cNvSpPr>
          <p:nvPr>
            <p:ph type="body"/>
          </p:nvPr>
        </p:nvSpPr>
        <p:spPr>
          <a:xfrm>
            <a:off x="3639600" y="1950480"/>
            <a:ext cx="2378880" cy="389160"/>
          </a:xfrm>
          <a:prstGeom prst="rect">
            <a:avLst/>
          </a:prstGeom>
        </p:spPr>
        <p:txBody>
          <a:bodyPr lIns="0" rIns="0" tIns="0" bIns="0">
            <a:normAutofit/>
          </a:bodyPr>
          <a:p>
            <a:endParaRPr b="0" lang="en-US" sz="2800" spc="-1" strike="noStrike">
              <a:solidFill>
                <a:srgbClr val="000000"/>
              </a:solidFill>
              <a:latin typeface="Constantia"/>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1141560" y="152280"/>
            <a:ext cx="9750600" cy="1294920"/>
          </a:xfrm>
          <a:prstGeom prst="rect">
            <a:avLst/>
          </a:prstGeom>
        </p:spPr>
        <p:txBody>
          <a:bodyPr lIns="0" rIns="0" tIns="0" bIns="0" anchor="ctr"/>
          <a:p>
            <a:endParaRPr b="0" lang="en-US" sz="2400" spc="-1" strike="noStrike">
              <a:solidFill>
                <a:srgbClr val="000000"/>
              </a:solidFill>
              <a:latin typeface="Constantia"/>
            </a:endParaRPr>
          </a:p>
        </p:txBody>
      </p:sp>
      <p:sp>
        <p:nvSpPr>
          <p:cNvPr id="133" name="PlaceHolder 2"/>
          <p:cNvSpPr>
            <a:spLocks noGrp="1"/>
          </p:cNvSpPr>
          <p:nvPr>
            <p:ph type="body"/>
          </p:nvPr>
        </p:nvSpPr>
        <p:spPr>
          <a:xfrm>
            <a:off x="1141560" y="1523880"/>
            <a:ext cx="2378880" cy="38916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134" name="PlaceHolder 3"/>
          <p:cNvSpPr>
            <a:spLocks noGrp="1"/>
          </p:cNvSpPr>
          <p:nvPr>
            <p:ph type="body"/>
          </p:nvPr>
        </p:nvSpPr>
        <p:spPr>
          <a:xfrm>
            <a:off x="3639600" y="1523880"/>
            <a:ext cx="2378880" cy="38916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135" name="PlaceHolder 4"/>
          <p:cNvSpPr>
            <a:spLocks noGrp="1"/>
          </p:cNvSpPr>
          <p:nvPr>
            <p:ph type="body"/>
          </p:nvPr>
        </p:nvSpPr>
        <p:spPr>
          <a:xfrm>
            <a:off x="1141560" y="1950480"/>
            <a:ext cx="4875120" cy="389160"/>
          </a:xfrm>
          <a:prstGeom prst="rect">
            <a:avLst/>
          </a:prstGeom>
        </p:spPr>
        <p:txBody>
          <a:bodyPr lIns="0" rIns="0" tIns="0" bIns="0">
            <a:normAutofit/>
          </a:bodyPr>
          <a:p>
            <a:endParaRPr b="0" lang="en-US" sz="2800" spc="-1" strike="noStrike">
              <a:solidFill>
                <a:srgbClr val="000000"/>
              </a:solidFill>
              <a:latin typeface="Constantia"/>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1141560" y="152280"/>
            <a:ext cx="9750600" cy="1294920"/>
          </a:xfrm>
          <a:prstGeom prst="rect">
            <a:avLst/>
          </a:prstGeom>
        </p:spPr>
        <p:txBody>
          <a:bodyPr lIns="0" rIns="0" tIns="0" bIns="0" anchor="ctr"/>
          <a:p>
            <a:endParaRPr b="0" lang="en-US" sz="2400" spc="-1" strike="noStrike">
              <a:solidFill>
                <a:srgbClr val="000000"/>
              </a:solidFill>
              <a:latin typeface="Constantia"/>
            </a:endParaRPr>
          </a:p>
        </p:txBody>
      </p:sp>
      <p:sp>
        <p:nvSpPr>
          <p:cNvPr id="137" name="PlaceHolder 2"/>
          <p:cNvSpPr>
            <a:spLocks noGrp="1"/>
          </p:cNvSpPr>
          <p:nvPr>
            <p:ph type="body"/>
          </p:nvPr>
        </p:nvSpPr>
        <p:spPr>
          <a:xfrm>
            <a:off x="1141560" y="1523880"/>
            <a:ext cx="4875120" cy="38916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138" name="PlaceHolder 3"/>
          <p:cNvSpPr>
            <a:spLocks noGrp="1"/>
          </p:cNvSpPr>
          <p:nvPr>
            <p:ph type="body"/>
          </p:nvPr>
        </p:nvSpPr>
        <p:spPr>
          <a:xfrm>
            <a:off x="1141560" y="1950480"/>
            <a:ext cx="4875120" cy="389160"/>
          </a:xfrm>
          <a:prstGeom prst="rect">
            <a:avLst/>
          </a:prstGeom>
        </p:spPr>
        <p:txBody>
          <a:bodyPr lIns="0" rIns="0" tIns="0" bIns="0">
            <a:normAutofit/>
          </a:bodyPr>
          <a:p>
            <a:endParaRPr b="0" lang="en-US" sz="2800" spc="-1" strike="noStrike">
              <a:solidFill>
                <a:srgbClr val="000000"/>
              </a:solidFill>
              <a:latin typeface="Constantia"/>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39" name="PlaceHolder 1"/>
          <p:cNvSpPr>
            <a:spLocks noGrp="1"/>
          </p:cNvSpPr>
          <p:nvPr>
            <p:ph type="title"/>
          </p:nvPr>
        </p:nvSpPr>
        <p:spPr>
          <a:xfrm>
            <a:off x="1141560" y="152280"/>
            <a:ext cx="9750600" cy="1294920"/>
          </a:xfrm>
          <a:prstGeom prst="rect">
            <a:avLst/>
          </a:prstGeom>
        </p:spPr>
        <p:txBody>
          <a:bodyPr lIns="0" rIns="0" tIns="0" bIns="0" anchor="ctr"/>
          <a:p>
            <a:endParaRPr b="0" lang="en-US" sz="2400" spc="-1" strike="noStrike">
              <a:solidFill>
                <a:srgbClr val="000000"/>
              </a:solidFill>
              <a:latin typeface="Constantia"/>
            </a:endParaRPr>
          </a:p>
        </p:txBody>
      </p:sp>
      <p:sp>
        <p:nvSpPr>
          <p:cNvPr id="140" name="PlaceHolder 2"/>
          <p:cNvSpPr>
            <a:spLocks noGrp="1"/>
          </p:cNvSpPr>
          <p:nvPr>
            <p:ph type="body"/>
          </p:nvPr>
        </p:nvSpPr>
        <p:spPr>
          <a:xfrm>
            <a:off x="1141560" y="1523880"/>
            <a:ext cx="2378880" cy="38916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141" name="PlaceHolder 3"/>
          <p:cNvSpPr>
            <a:spLocks noGrp="1"/>
          </p:cNvSpPr>
          <p:nvPr>
            <p:ph type="body"/>
          </p:nvPr>
        </p:nvSpPr>
        <p:spPr>
          <a:xfrm>
            <a:off x="3639600" y="1523880"/>
            <a:ext cx="2378880" cy="38916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142" name="PlaceHolder 4"/>
          <p:cNvSpPr>
            <a:spLocks noGrp="1"/>
          </p:cNvSpPr>
          <p:nvPr>
            <p:ph type="body"/>
          </p:nvPr>
        </p:nvSpPr>
        <p:spPr>
          <a:xfrm>
            <a:off x="1141560" y="1950480"/>
            <a:ext cx="2378880" cy="38916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143" name="PlaceHolder 5"/>
          <p:cNvSpPr>
            <a:spLocks noGrp="1"/>
          </p:cNvSpPr>
          <p:nvPr>
            <p:ph type="body"/>
          </p:nvPr>
        </p:nvSpPr>
        <p:spPr>
          <a:xfrm>
            <a:off x="3639600" y="1950480"/>
            <a:ext cx="2378880" cy="389160"/>
          </a:xfrm>
          <a:prstGeom prst="rect">
            <a:avLst/>
          </a:prstGeom>
        </p:spPr>
        <p:txBody>
          <a:bodyPr lIns="0" rIns="0" tIns="0" bIns="0">
            <a:normAutofit/>
          </a:bodyPr>
          <a:p>
            <a:endParaRPr b="0" lang="en-US" sz="2800" spc="-1" strike="noStrike">
              <a:solidFill>
                <a:srgbClr val="000000"/>
              </a:solidFill>
              <a:latin typeface="Constantia"/>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44" name="PlaceHolder 1"/>
          <p:cNvSpPr>
            <a:spLocks noGrp="1"/>
          </p:cNvSpPr>
          <p:nvPr>
            <p:ph type="title"/>
          </p:nvPr>
        </p:nvSpPr>
        <p:spPr>
          <a:xfrm>
            <a:off x="1141560" y="152280"/>
            <a:ext cx="9750600" cy="1294920"/>
          </a:xfrm>
          <a:prstGeom prst="rect">
            <a:avLst/>
          </a:prstGeom>
        </p:spPr>
        <p:txBody>
          <a:bodyPr lIns="0" rIns="0" tIns="0" bIns="0" anchor="ctr"/>
          <a:p>
            <a:endParaRPr b="0" lang="en-US" sz="2400" spc="-1" strike="noStrike">
              <a:solidFill>
                <a:srgbClr val="000000"/>
              </a:solidFill>
              <a:latin typeface="Constantia"/>
            </a:endParaRPr>
          </a:p>
        </p:txBody>
      </p:sp>
      <p:sp>
        <p:nvSpPr>
          <p:cNvPr id="145" name="PlaceHolder 2"/>
          <p:cNvSpPr>
            <a:spLocks noGrp="1"/>
          </p:cNvSpPr>
          <p:nvPr>
            <p:ph type="body"/>
          </p:nvPr>
        </p:nvSpPr>
        <p:spPr>
          <a:xfrm>
            <a:off x="1141560" y="1523880"/>
            <a:ext cx="1569600" cy="38916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146" name="PlaceHolder 3"/>
          <p:cNvSpPr>
            <a:spLocks noGrp="1"/>
          </p:cNvSpPr>
          <p:nvPr>
            <p:ph type="body"/>
          </p:nvPr>
        </p:nvSpPr>
        <p:spPr>
          <a:xfrm>
            <a:off x="2790000" y="1523880"/>
            <a:ext cx="1569600" cy="38916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147" name="PlaceHolder 4"/>
          <p:cNvSpPr>
            <a:spLocks noGrp="1"/>
          </p:cNvSpPr>
          <p:nvPr>
            <p:ph type="body"/>
          </p:nvPr>
        </p:nvSpPr>
        <p:spPr>
          <a:xfrm>
            <a:off x="4438440" y="1523880"/>
            <a:ext cx="1569600" cy="38916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148" name="PlaceHolder 5"/>
          <p:cNvSpPr>
            <a:spLocks noGrp="1"/>
          </p:cNvSpPr>
          <p:nvPr>
            <p:ph type="body"/>
          </p:nvPr>
        </p:nvSpPr>
        <p:spPr>
          <a:xfrm>
            <a:off x="1141560" y="1950480"/>
            <a:ext cx="1569600" cy="38916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149" name="PlaceHolder 6"/>
          <p:cNvSpPr>
            <a:spLocks noGrp="1"/>
          </p:cNvSpPr>
          <p:nvPr>
            <p:ph type="body"/>
          </p:nvPr>
        </p:nvSpPr>
        <p:spPr>
          <a:xfrm>
            <a:off x="2790000" y="1950480"/>
            <a:ext cx="1569600" cy="38916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150" name="PlaceHolder 7"/>
          <p:cNvSpPr>
            <a:spLocks noGrp="1"/>
          </p:cNvSpPr>
          <p:nvPr>
            <p:ph type="body"/>
          </p:nvPr>
        </p:nvSpPr>
        <p:spPr>
          <a:xfrm>
            <a:off x="4438440" y="1950480"/>
            <a:ext cx="1569600" cy="389160"/>
          </a:xfrm>
          <a:prstGeom prst="rect">
            <a:avLst/>
          </a:prstGeom>
        </p:spPr>
        <p:txBody>
          <a:bodyPr lIns="0" rIns="0" tIns="0" bIns="0">
            <a:normAutofit/>
          </a:bodyPr>
          <a:p>
            <a:endParaRPr b="0" lang="en-US" sz="2800" spc="-1" strike="noStrike">
              <a:solidFill>
                <a:srgbClr val="000000"/>
              </a:solidFill>
              <a:latin typeface="Constantia"/>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1141560" y="152280"/>
            <a:ext cx="9750600" cy="1294920"/>
          </a:xfrm>
          <a:prstGeom prst="rect">
            <a:avLst/>
          </a:prstGeom>
        </p:spPr>
        <p:txBody>
          <a:bodyPr lIns="0" rIns="0" tIns="0" bIns="0" anchor="ctr"/>
          <a:p>
            <a:endParaRPr b="0" lang="en-US" sz="2400" spc="-1" strike="noStrike">
              <a:solidFill>
                <a:srgbClr val="000000"/>
              </a:solidFill>
              <a:latin typeface="Constantia"/>
            </a:endParaRPr>
          </a:p>
        </p:txBody>
      </p:sp>
      <p:sp>
        <p:nvSpPr>
          <p:cNvPr id="21" name="PlaceHolder 2"/>
          <p:cNvSpPr>
            <a:spLocks noGrp="1"/>
          </p:cNvSpPr>
          <p:nvPr>
            <p:ph type="body"/>
          </p:nvPr>
        </p:nvSpPr>
        <p:spPr>
          <a:xfrm>
            <a:off x="1141560" y="1523880"/>
            <a:ext cx="2378880" cy="81612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22" name="PlaceHolder 3"/>
          <p:cNvSpPr>
            <a:spLocks noGrp="1"/>
          </p:cNvSpPr>
          <p:nvPr>
            <p:ph type="body"/>
          </p:nvPr>
        </p:nvSpPr>
        <p:spPr>
          <a:xfrm>
            <a:off x="3639600" y="1523880"/>
            <a:ext cx="2378880" cy="816120"/>
          </a:xfrm>
          <a:prstGeom prst="rect">
            <a:avLst/>
          </a:prstGeom>
        </p:spPr>
        <p:txBody>
          <a:bodyPr lIns="0" rIns="0" tIns="0" bIns="0">
            <a:normAutofit/>
          </a:bodyPr>
          <a:p>
            <a:endParaRPr b="0" lang="en-US" sz="2800" spc="-1" strike="noStrike">
              <a:solidFill>
                <a:srgbClr val="000000"/>
              </a:solidFill>
              <a:latin typeface="Constantia"/>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3" name="PlaceHolder 1"/>
          <p:cNvSpPr>
            <a:spLocks noGrp="1"/>
          </p:cNvSpPr>
          <p:nvPr>
            <p:ph type="title"/>
          </p:nvPr>
        </p:nvSpPr>
        <p:spPr>
          <a:xfrm>
            <a:off x="1141560" y="152280"/>
            <a:ext cx="9750600" cy="1294920"/>
          </a:xfrm>
          <a:prstGeom prst="rect">
            <a:avLst/>
          </a:prstGeom>
        </p:spPr>
        <p:txBody>
          <a:bodyPr lIns="0" rIns="0" tIns="0" bIns="0" anchor="ctr"/>
          <a:p>
            <a:endParaRPr b="0" lang="en-US" sz="2400" spc="-1" strike="noStrike">
              <a:solidFill>
                <a:srgbClr val="000000"/>
              </a:solidFill>
              <a:latin typeface="Constantia"/>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 name="PlaceHolder 1"/>
          <p:cNvSpPr>
            <a:spLocks noGrp="1"/>
          </p:cNvSpPr>
          <p:nvPr>
            <p:ph type="subTitle"/>
          </p:nvPr>
        </p:nvSpPr>
        <p:spPr>
          <a:xfrm>
            <a:off x="1141560" y="152280"/>
            <a:ext cx="9750600" cy="6003720"/>
          </a:xfrm>
          <a:prstGeom prst="rect">
            <a:avLst/>
          </a:prstGeom>
        </p:spPr>
        <p:txBody>
          <a:bodyPr lIns="0" rIns="0" tIns="0" bIns="0" anchor="ctr"/>
          <a:p>
            <a:pPr algn="ctr"/>
            <a:endParaRPr b="0" lang="lt-LT"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1141560" y="152280"/>
            <a:ext cx="9750600" cy="1294920"/>
          </a:xfrm>
          <a:prstGeom prst="rect">
            <a:avLst/>
          </a:prstGeom>
        </p:spPr>
        <p:txBody>
          <a:bodyPr lIns="0" rIns="0" tIns="0" bIns="0" anchor="ctr"/>
          <a:p>
            <a:endParaRPr b="0" lang="en-US" sz="2400" spc="-1" strike="noStrike">
              <a:solidFill>
                <a:srgbClr val="000000"/>
              </a:solidFill>
              <a:latin typeface="Constantia"/>
            </a:endParaRPr>
          </a:p>
        </p:txBody>
      </p:sp>
      <p:sp>
        <p:nvSpPr>
          <p:cNvPr id="26" name="PlaceHolder 2"/>
          <p:cNvSpPr>
            <a:spLocks noGrp="1"/>
          </p:cNvSpPr>
          <p:nvPr>
            <p:ph type="body"/>
          </p:nvPr>
        </p:nvSpPr>
        <p:spPr>
          <a:xfrm>
            <a:off x="1141560" y="1523880"/>
            <a:ext cx="2378880" cy="38916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27" name="PlaceHolder 3"/>
          <p:cNvSpPr>
            <a:spLocks noGrp="1"/>
          </p:cNvSpPr>
          <p:nvPr>
            <p:ph type="body"/>
          </p:nvPr>
        </p:nvSpPr>
        <p:spPr>
          <a:xfrm>
            <a:off x="3639600" y="1523880"/>
            <a:ext cx="2378880" cy="81612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28" name="PlaceHolder 4"/>
          <p:cNvSpPr>
            <a:spLocks noGrp="1"/>
          </p:cNvSpPr>
          <p:nvPr>
            <p:ph type="body"/>
          </p:nvPr>
        </p:nvSpPr>
        <p:spPr>
          <a:xfrm>
            <a:off x="1141560" y="1950480"/>
            <a:ext cx="2378880" cy="389160"/>
          </a:xfrm>
          <a:prstGeom prst="rect">
            <a:avLst/>
          </a:prstGeom>
        </p:spPr>
        <p:txBody>
          <a:bodyPr lIns="0" rIns="0" tIns="0" bIns="0">
            <a:normAutofit/>
          </a:bodyPr>
          <a:p>
            <a:endParaRPr b="0" lang="en-US" sz="2800" spc="-1" strike="noStrike">
              <a:solidFill>
                <a:srgbClr val="000000"/>
              </a:solidFill>
              <a:latin typeface="Constantia"/>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141560" y="152280"/>
            <a:ext cx="9750600" cy="1294920"/>
          </a:xfrm>
          <a:prstGeom prst="rect">
            <a:avLst/>
          </a:prstGeom>
        </p:spPr>
        <p:txBody>
          <a:bodyPr lIns="0" rIns="0" tIns="0" bIns="0" anchor="ctr"/>
          <a:p>
            <a:endParaRPr b="0" lang="en-US" sz="2400" spc="-1" strike="noStrike">
              <a:solidFill>
                <a:srgbClr val="000000"/>
              </a:solidFill>
              <a:latin typeface="Constantia"/>
            </a:endParaRPr>
          </a:p>
        </p:txBody>
      </p:sp>
      <p:sp>
        <p:nvSpPr>
          <p:cNvPr id="30" name="PlaceHolder 2"/>
          <p:cNvSpPr>
            <a:spLocks noGrp="1"/>
          </p:cNvSpPr>
          <p:nvPr>
            <p:ph type="body"/>
          </p:nvPr>
        </p:nvSpPr>
        <p:spPr>
          <a:xfrm>
            <a:off x="1141560" y="1523880"/>
            <a:ext cx="2378880" cy="81612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31" name="PlaceHolder 3"/>
          <p:cNvSpPr>
            <a:spLocks noGrp="1"/>
          </p:cNvSpPr>
          <p:nvPr>
            <p:ph type="body"/>
          </p:nvPr>
        </p:nvSpPr>
        <p:spPr>
          <a:xfrm>
            <a:off x="3639600" y="1523880"/>
            <a:ext cx="2378880" cy="38916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32" name="PlaceHolder 4"/>
          <p:cNvSpPr>
            <a:spLocks noGrp="1"/>
          </p:cNvSpPr>
          <p:nvPr>
            <p:ph type="body"/>
          </p:nvPr>
        </p:nvSpPr>
        <p:spPr>
          <a:xfrm>
            <a:off x="3639600" y="1950480"/>
            <a:ext cx="2378880" cy="389160"/>
          </a:xfrm>
          <a:prstGeom prst="rect">
            <a:avLst/>
          </a:prstGeom>
        </p:spPr>
        <p:txBody>
          <a:bodyPr lIns="0" rIns="0" tIns="0" bIns="0">
            <a:normAutofit/>
          </a:bodyPr>
          <a:p>
            <a:endParaRPr b="0" lang="en-US" sz="2800" spc="-1" strike="noStrike">
              <a:solidFill>
                <a:srgbClr val="000000"/>
              </a:solidFill>
              <a:latin typeface="Constantia"/>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1141560" y="152280"/>
            <a:ext cx="9750600" cy="1294920"/>
          </a:xfrm>
          <a:prstGeom prst="rect">
            <a:avLst/>
          </a:prstGeom>
        </p:spPr>
        <p:txBody>
          <a:bodyPr lIns="0" rIns="0" tIns="0" bIns="0" anchor="ctr"/>
          <a:p>
            <a:endParaRPr b="0" lang="en-US" sz="2400" spc="-1" strike="noStrike">
              <a:solidFill>
                <a:srgbClr val="000000"/>
              </a:solidFill>
              <a:latin typeface="Constantia"/>
            </a:endParaRPr>
          </a:p>
        </p:txBody>
      </p:sp>
      <p:sp>
        <p:nvSpPr>
          <p:cNvPr id="34" name="PlaceHolder 2"/>
          <p:cNvSpPr>
            <a:spLocks noGrp="1"/>
          </p:cNvSpPr>
          <p:nvPr>
            <p:ph type="body"/>
          </p:nvPr>
        </p:nvSpPr>
        <p:spPr>
          <a:xfrm>
            <a:off x="1141560" y="1523880"/>
            <a:ext cx="2378880" cy="38916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35" name="PlaceHolder 3"/>
          <p:cNvSpPr>
            <a:spLocks noGrp="1"/>
          </p:cNvSpPr>
          <p:nvPr>
            <p:ph type="body"/>
          </p:nvPr>
        </p:nvSpPr>
        <p:spPr>
          <a:xfrm>
            <a:off x="3639600" y="1523880"/>
            <a:ext cx="2378880" cy="389160"/>
          </a:xfrm>
          <a:prstGeom prst="rect">
            <a:avLst/>
          </a:prstGeom>
        </p:spPr>
        <p:txBody>
          <a:bodyPr lIns="0" rIns="0" tIns="0" bIns="0">
            <a:normAutofit/>
          </a:bodyPr>
          <a:p>
            <a:endParaRPr b="0" lang="en-US" sz="2800" spc="-1" strike="noStrike">
              <a:solidFill>
                <a:srgbClr val="000000"/>
              </a:solidFill>
              <a:latin typeface="Constantia"/>
            </a:endParaRPr>
          </a:p>
        </p:txBody>
      </p:sp>
      <p:sp>
        <p:nvSpPr>
          <p:cNvPr id="36" name="PlaceHolder 4"/>
          <p:cNvSpPr>
            <a:spLocks noGrp="1"/>
          </p:cNvSpPr>
          <p:nvPr>
            <p:ph type="body"/>
          </p:nvPr>
        </p:nvSpPr>
        <p:spPr>
          <a:xfrm>
            <a:off x="1141560" y="1950480"/>
            <a:ext cx="4875120" cy="389160"/>
          </a:xfrm>
          <a:prstGeom prst="rect">
            <a:avLst/>
          </a:prstGeom>
        </p:spPr>
        <p:txBody>
          <a:bodyPr lIns="0" rIns="0" tIns="0" bIns="0">
            <a:normAutofit/>
          </a:bodyPr>
          <a:p>
            <a:endParaRPr b="0" lang="en-US" sz="2800" spc="-1" strike="noStrike">
              <a:solidFill>
                <a:srgbClr val="000000"/>
              </a:solidFill>
              <a:latin typeface="Constantia"/>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grpSp>
        <p:nvGrpSpPr>
          <p:cNvPr id="0" name="Group 1"/>
          <p:cNvGrpSpPr/>
          <p:nvPr/>
        </p:nvGrpSpPr>
        <p:grpSpPr>
          <a:xfrm>
            <a:off x="360" y="5409360"/>
            <a:ext cx="12188520" cy="1461960"/>
            <a:chOff x="360" y="5409360"/>
            <a:chExt cx="12188520" cy="1461960"/>
          </a:xfrm>
        </p:grpSpPr>
        <p:sp>
          <p:nvSpPr>
            <p:cNvPr id="1" name="CustomShape 2"/>
            <p:cNvSpPr/>
            <p:nvPr/>
          </p:nvSpPr>
          <p:spPr>
            <a:xfrm rot="5400000">
              <a:off x="5491800" y="160200"/>
              <a:ext cx="1205640" cy="12188520"/>
            </a:xfrm>
            <a:custGeom>
              <a:avLst/>
              <a:gdLst/>
              <a:ah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p:style>
        </p:sp>
        <p:sp>
          <p:nvSpPr>
            <p:cNvPr id="2" name="CustomShape 3"/>
            <p:cNvSpPr/>
            <p:nvPr/>
          </p:nvSpPr>
          <p:spPr>
            <a:xfrm rot="5400000">
              <a:off x="5363640" y="45720"/>
              <a:ext cx="1461960" cy="12188520"/>
            </a:xfrm>
            <a:custGeom>
              <a:avLst/>
              <a:gdLst/>
              <a:ah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p:style>
        </p:sp>
      </p:grpSp>
      <p:grpSp>
        <p:nvGrpSpPr>
          <p:cNvPr id="3" name="Group 4"/>
          <p:cNvGrpSpPr/>
          <p:nvPr/>
        </p:nvGrpSpPr>
        <p:grpSpPr>
          <a:xfrm>
            <a:off x="360" y="800640"/>
            <a:ext cx="1062360" cy="523800"/>
            <a:chOff x="360" y="800640"/>
            <a:chExt cx="1062360" cy="523800"/>
          </a:xfrm>
        </p:grpSpPr>
        <p:sp>
          <p:nvSpPr>
            <p:cNvPr id="4" name="CustomShape 5"/>
            <p:cNvSpPr/>
            <p:nvPr/>
          </p:nvSpPr>
          <p:spPr>
            <a:xfrm>
              <a:off x="687960" y="800640"/>
              <a:ext cx="374760" cy="523800"/>
            </a:xfrm>
            <a:prstGeom prst="roundRect">
              <a:avLst>
                <a:gd name="adj" fmla="val 16667"/>
              </a:avLst>
            </a:prstGeom>
            <a:solidFill>
              <a:schemeClr val="accent3"/>
            </a:solidFill>
            <a:ln>
              <a:noFill/>
            </a:ln>
          </p:spPr>
          <p:style>
            <a:lnRef idx="2">
              <a:schemeClr val="accent1">
                <a:shade val="50000"/>
              </a:schemeClr>
            </a:lnRef>
            <a:fillRef idx="1">
              <a:schemeClr val="accent1"/>
            </a:fillRef>
            <a:effectRef idx="0">
              <a:schemeClr val="accent1"/>
            </a:effectRef>
            <a:fontRef idx="minor"/>
          </p:style>
        </p:sp>
        <p:sp>
          <p:nvSpPr>
            <p:cNvPr id="5" name="CustomShape 6"/>
            <p:cNvSpPr/>
            <p:nvPr/>
          </p:nvSpPr>
          <p:spPr>
            <a:xfrm>
              <a:off x="250200" y="800640"/>
              <a:ext cx="374760" cy="523800"/>
            </a:xfrm>
            <a:prstGeom prst="roundRect">
              <a:avLst>
                <a:gd name="adj" fmla="val 16667"/>
              </a:avLst>
            </a:prstGeom>
            <a:solidFill>
              <a:schemeClr val="accent2"/>
            </a:solidFill>
            <a:ln>
              <a:noFill/>
            </a:ln>
          </p:spPr>
          <p:style>
            <a:lnRef idx="2">
              <a:schemeClr val="accent1">
                <a:shade val="50000"/>
              </a:schemeClr>
            </a:lnRef>
            <a:fillRef idx="1">
              <a:schemeClr val="accent1"/>
            </a:fillRef>
            <a:effectRef idx="0">
              <a:schemeClr val="accent1"/>
            </a:effectRef>
            <a:fontRef idx="minor"/>
          </p:style>
        </p:sp>
        <p:sp>
          <p:nvSpPr>
            <p:cNvPr id="6" name="CustomShape 7"/>
            <p:cNvSpPr/>
            <p:nvPr/>
          </p:nvSpPr>
          <p:spPr>
            <a:xfrm rot="5400000">
              <a:off x="-167760" y="968760"/>
              <a:ext cx="523800" cy="187200"/>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grpSp>
      <p:grpSp>
        <p:nvGrpSpPr>
          <p:cNvPr id="7" name="Group 8"/>
          <p:cNvGrpSpPr/>
          <p:nvPr/>
        </p:nvGrpSpPr>
        <p:grpSpPr>
          <a:xfrm>
            <a:off x="360" y="1135800"/>
            <a:ext cx="1621800" cy="799560"/>
            <a:chOff x="360" y="1135800"/>
            <a:chExt cx="1621800" cy="799560"/>
          </a:xfrm>
        </p:grpSpPr>
        <p:sp>
          <p:nvSpPr>
            <p:cNvPr id="8" name="CustomShape 9"/>
            <p:cNvSpPr/>
            <p:nvPr/>
          </p:nvSpPr>
          <p:spPr>
            <a:xfrm>
              <a:off x="1049760" y="1135800"/>
              <a:ext cx="572400" cy="799560"/>
            </a:xfrm>
            <a:prstGeom prst="roundRect">
              <a:avLst>
                <a:gd name="adj" fmla="val 16667"/>
              </a:avLst>
            </a:prstGeom>
            <a:solidFill>
              <a:schemeClr val="accent3"/>
            </a:solidFill>
            <a:ln>
              <a:noFill/>
            </a:ln>
          </p:spPr>
          <p:style>
            <a:lnRef idx="2">
              <a:schemeClr val="accent1">
                <a:shade val="50000"/>
              </a:schemeClr>
            </a:lnRef>
            <a:fillRef idx="1">
              <a:schemeClr val="accent1"/>
            </a:fillRef>
            <a:effectRef idx="0">
              <a:schemeClr val="accent1"/>
            </a:effectRef>
            <a:fontRef idx="minor"/>
          </p:style>
        </p:sp>
        <p:sp>
          <p:nvSpPr>
            <p:cNvPr id="9" name="CustomShape 10"/>
            <p:cNvSpPr/>
            <p:nvPr/>
          </p:nvSpPr>
          <p:spPr>
            <a:xfrm>
              <a:off x="381600" y="1135800"/>
              <a:ext cx="572400" cy="799560"/>
            </a:xfrm>
            <a:prstGeom prst="roundRect">
              <a:avLst>
                <a:gd name="adj" fmla="val 16667"/>
              </a:avLst>
            </a:prstGeom>
            <a:solidFill>
              <a:schemeClr val="accent2"/>
            </a:solidFill>
            <a:ln>
              <a:noFill/>
            </a:ln>
          </p:spPr>
          <p:style>
            <a:lnRef idx="2">
              <a:schemeClr val="accent1">
                <a:shade val="50000"/>
              </a:schemeClr>
            </a:lnRef>
            <a:fillRef idx="1">
              <a:schemeClr val="accent1"/>
            </a:fillRef>
            <a:effectRef idx="0">
              <a:schemeClr val="accent1"/>
            </a:effectRef>
            <a:fontRef idx="minor"/>
          </p:style>
        </p:sp>
        <p:sp>
          <p:nvSpPr>
            <p:cNvPr id="10" name="CustomShape 11"/>
            <p:cNvSpPr/>
            <p:nvPr/>
          </p:nvSpPr>
          <p:spPr>
            <a:xfrm rot="5400000">
              <a:off x="-256320" y="1392480"/>
              <a:ext cx="799560" cy="285840"/>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grpSp>
      <p:sp>
        <p:nvSpPr>
          <p:cNvPr id="11" name="PlaceHolder 12"/>
          <p:cNvSpPr>
            <a:spLocks noGrp="1"/>
          </p:cNvSpPr>
          <p:nvPr>
            <p:ph type="title"/>
          </p:nvPr>
        </p:nvSpPr>
        <p:spPr>
          <a:xfrm>
            <a:off x="1828440" y="362520"/>
            <a:ext cx="9141120" cy="1676160"/>
          </a:xfrm>
          <a:prstGeom prst="rect">
            <a:avLst/>
          </a:prstGeom>
        </p:spPr>
        <p:txBody>
          <a:bodyPr lIns="122040" rIns="122040" tIns="60840" bIns="60840" anchor="b"/>
          <a:p>
            <a:pPr>
              <a:lnSpc>
                <a:spcPct val="80000"/>
              </a:lnSpc>
            </a:pPr>
            <a:r>
              <a:rPr b="0" lang="en-US" sz="6000" spc="-1" strike="noStrike">
                <a:solidFill>
                  <a:srgbClr val="000000"/>
                </a:solidFill>
                <a:latin typeface="Constantia"/>
              </a:rPr>
              <a:t>Click to edit Master title style</a:t>
            </a:r>
            <a:endParaRPr b="0" lang="en-US" sz="6000" spc="-1" strike="noStrike">
              <a:solidFill>
                <a:srgbClr val="000000"/>
              </a:solidFill>
              <a:latin typeface="Constantia"/>
            </a:endParaRPr>
          </a:p>
        </p:txBody>
      </p:sp>
      <p:sp>
        <p:nvSpPr>
          <p:cNvPr id="12" name="PlaceHolder 13"/>
          <p:cNvSpPr>
            <a:spLocks noGrp="1"/>
          </p:cNvSpPr>
          <p:nvPr>
            <p:ph type="ftr"/>
          </p:nvPr>
        </p:nvSpPr>
        <p:spPr>
          <a:xfrm>
            <a:off x="1218960" y="6448320"/>
            <a:ext cx="8287920" cy="180720"/>
          </a:xfrm>
          <a:prstGeom prst="rect">
            <a:avLst/>
          </a:prstGeom>
        </p:spPr>
        <p:txBody>
          <a:bodyPr lIns="122040" rIns="122040" tIns="60840" bIns="60840" anchor="ctr"/>
          <a:p>
            <a:pPr>
              <a:lnSpc>
                <a:spcPct val="100000"/>
              </a:lnSpc>
            </a:pPr>
            <a:r>
              <a:rPr b="0" lang="lt-LT" sz="1200" spc="-1" strike="noStrike">
                <a:solidFill>
                  <a:srgbClr val="000000"/>
                </a:solidFill>
                <a:latin typeface="Constantia"/>
              </a:rPr>
              <a:t>Add a footer</a:t>
            </a:r>
            <a:endParaRPr b="0" lang="lt-LT" sz="1200" spc="-1" strike="noStrike">
              <a:latin typeface="Times New Roman"/>
            </a:endParaRPr>
          </a:p>
        </p:txBody>
      </p:sp>
      <p:sp>
        <p:nvSpPr>
          <p:cNvPr id="13" name="PlaceHolder 14"/>
          <p:cNvSpPr>
            <a:spLocks noGrp="1"/>
          </p:cNvSpPr>
          <p:nvPr>
            <p:ph type="dt"/>
          </p:nvPr>
        </p:nvSpPr>
        <p:spPr>
          <a:xfrm>
            <a:off x="9547920" y="6448320"/>
            <a:ext cx="1421640" cy="180720"/>
          </a:xfrm>
          <a:prstGeom prst="rect">
            <a:avLst/>
          </a:prstGeom>
        </p:spPr>
        <p:txBody>
          <a:bodyPr lIns="122040" rIns="122040" tIns="60840" bIns="60840" anchor="ctr"/>
          <a:p>
            <a:pPr algn="r">
              <a:lnSpc>
                <a:spcPct val="100000"/>
              </a:lnSpc>
            </a:pPr>
            <a:fld id="{1280C849-32CE-465D-979C-445141848E4B}" type="datetime1">
              <a:rPr b="0" lang="lt-LT" sz="1200" spc="-1" strike="noStrike">
                <a:solidFill>
                  <a:srgbClr val="000000"/>
                </a:solidFill>
                <a:latin typeface="Constantia"/>
              </a:rPr>
              <a:t>2019-04-09</a:t>
            </a:fld>
            <a:endParaRPr b="0" lang="lt-LT" sz="1200" spc="-1" strike="noStrike">
              <a:latin typeface="Times New Roman"/>
            </a:endParaRPr>
          </a:p>
        </p:txBody>
      </p:sp>
      <p:sp>
        <p:nvSpPr>
          <p:cNvPr id="14" name="PlaceHolder 15"/>
          <p:cNvSpPr>
            <a:spLocks noGrp="1"/>
          </p:cNvSpPr>
          <p:nvPr>
            <p:ph type="sldNum"/>
          </p:nvPr>
        </p:nvSpPr>
        <p:spPr>
          <a:xfrm>
            <a:off x="11071440" y="6448320"/>
            <a:ext cx="812160" cy="180720"/>
          </a:xfrm>
          <a:prstGeom prst="rect">
            <a:avLst/>
          </a:prstGeom>
        </p:spPr>
        <p:txBody>
          <a:bodyPr lIns="122040" rIns="122040" tIns="60840" bIns="60840" anchor="ctr"/>
          <a:p>
            <a:pPr algn="r">
              <a:lnSpc>
                <a:spcPct val="100000"/>
              </a:lnSpc>
            </a:pPr>
            <a:fld id="{242E8AB6-6A98-487E-A311-80D42D269413}" type="slidenum">
              <a:rPr b="0" lang="lt-LT" sz="1200" spc="-1" strike="noStrike">
                <a:solidFill>
                  <a:srgbClr val="000000"/>
                </a:solidFill>
                <a:latin typeface="Constantia"/>
              </a:rPr>
              <a:t>&lt;numeris&gt;</a:t>
            </a:fld>
            <a:endParaRPr b="0" lang="lt-LT" sz="1200" spc="-1" strike="noStrike">
              <a:latin typeface="Times New Roman"/>
            </a:endParaRPr>
          </a:p>
        </p:txBody>
      </p:sp>
      <p:sp>
        <p:nvSpPr>
          <p:cNvPr id="15" name="PlaceHolder 16"/>
          <p:cNvSpPr>
            <a:spLocks noGrp="1"/>
          </p:cNvSpPr>
          <p:nvPr>
            <p:ph type="body"/>
          </p:nvPr>
        </p:nvSpPr>
        <p:spPr>
          <a:xfrm>
            <a:off x="609120" y="1604520"/>
            <a:ext cx="1096956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2800" spc="-1" strike="noStrike">
                <a:solidFill>
                  <a:srgbClr val="000000"/>
                </a:solidFill>
                <a:latin typeface="Constantia"/>
              </a:rPr>
              <a:t>Pirmas struktūros lygis</a:t>
            </a:r>
            <a:endParaRPr b="0" lang="en-US" sz="2800" spc="-1" strike="noStrike">
              <a:solidFill>
                <a:srgbClr val="000000"/>
              </a:solidFill>
              <a:latin typeface="Constantia"/>
            </a:endParaRPr>
          </a:p>
          <a:p>
            <a:pPr lvl="1" marL="864000" indent="-324000">
              <a:spcBef>
                <a:spcPts val="1134"/>
              </a:spcBef>
              <a:buClr>
                <a:srgbClr val="000000"/>
              </a:buClr>
              <a:buSzPct val="75000"/>
              <a:buFont typeface="Symbol" charset="2"/>
              <a:buChar char=""/>
            </a:pPr>
            <a:r>
              <a:rPr b="0" lang="en-US" sz="2000" spc="-1" strike="noStrike">
                <a:solidFill>
                  <a:srgbClr val="000000"/>
                </a:solidFill>
                <a:latin typeface="Constantia"/>
              </a:rPr>
              <a:t>Antras struktūros lygis</a:t>
            </a:r>
            <a:endParaRPr b="0" lang="en-US" sz="2000" spc="-1" strike="noStrike">
              <a:solidFill>
                <a:srgbClr val="000000"/>
              </a:solidFill>
              <a:latin typeface="Constantia"/>
            </a:endParaRPr>
          </a:p>
          <a:p>
            <a:pPr lvl="2" marL="1296000" indent="-288000">
              <a:spcBef>
                <a:spcPts val="850"/>
              </a:spcBef>
              <a:buClr>
                <a:srgbClr val="000000"/>
              </a:buClr>
              <a:buSzPct val="45000"/>
              <a:buFont typeface="Wingdings" charset="2"/>
              <a:buChar char=""/>
            </a:pPr>
            <a:r>
              <a:rPr b="0" lang="en-US" sz="2000" spc="-1" strike="noStrike">
                <a:solidFill>
                  <a:srgbClr val="000000"/>
                </a:solidFill>
                <a:latin typeface="Constantia"/>
              </a:rPr>
              <a:t>Trečias struktūros lygis</a:t>
            </a:r>
            <a:endParaRPr b="0" lang="en-US" sz="2000" spc="-1" strike="noStrike">
              <a:solidFill>
                <a:srgbClr val="000000"/>
              </a:solidFill>
              <a:latin typeface="Constantia"/>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Constantia"/>
              </a:rPr>
              <a:t>Ketvirtas struktūros lygis</a:t>
            </a:r>
            <a:endParaRPr b="0" lang="en-US" sz="2000" spc="-1" strike="noStrike">
              <a:solidFill>
                <a:srgbClr val="000000"/>
              </a:solidFill>
              <a:latin typeface="Constantia"/>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Constantia"/>
              </a:rPr>
              <a:t>Penktas struktūros lygis</a:t>
            </a:r>
            <a:endParaRPr b="0" lang="en-US" sz="2000" spc="-1" strike="noStrike">
              <a:solidFill>
                <a:srgbClr val="000000"/>
              </a:solidFill>
              <a:latin typeface="Constantia"/>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Constantia"/>
              </a:rPr>
              <a:t>Šeštas struktūros lygis</a:t>
            </a:r>
            <a:endParaRPr b="0" lang="en-US" sz="2000" spc="-1" strike="noStrike">
              <a:solidFill>
                <a:srgbClr val="000000"/>
              </a:solidFill>
              <a:latin typeface="Constantia"/>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Constantia"/>
              </a:rPr>
              <a:t>Septintas struktūros lygis</a:t>
            </a:r>
            <a:endParaRPr b="0" lang="en-US" sz="2000" spc="-1" strike="noStrike">
              <a:solidFill>
                <a:srgbClr val="000000"/>
              </a:solidFill>
              <a:latin typeface="Constantia"/>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grpSp>
        <p:nvGrpSpPr>
          <p:cNvPr id="52" name="Group 1"/>
          <p:cNvGrpSpPr/>
          <p:nvPr/>
        </p:nvGrpSpPr>
        <p:grpSpPr>
          <a:xfrm>
            <a:off x="360" y="5409360"/>
            <a:ext cx="12188520" cy="1461960"/>
            <a:chOff x="360" y="5409360"/>
            <a:chExt cx="12188520" cy="1461960"/>
          </a:xfrm>
        </p:grpSpPr>
        <p:sp>
          <p:nvSpPr>
            <p:cNvPr id="53" name="CustomShape 2"/>
            <p:cNvSpPr/>
            <p:nvPr/>
          </p:nvSpPr>
          <p:spPr>
            <a:xfrm rot="5400000">
              <a:off x="5491800" y="160200"/>
              <a:ext cx="1205640" cy="12188520"/>
            </a:xfrm>
            <a:custGeom>
              <a:avLst/>
              <a:gdLst/>
              <a:ah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p:style>
        </p:sp>
        <p:sp>
          <p:nvSpPr>
            <p:cNvPr id="54" name="CustomShape 3"/>
            <p:cNvSpPr/>
            <p:nvPr/>
          </p:nvSpPr>
          <p:spPr>
            <a:xfrm rot="5400000">
              <a:off x="5363640" y="45720"/>
              <a:ext cx="1461960" cy="12188520"/>
            </a:xfrm>
            <a:custGeom>
              <a:avLst/>
              <a:gdLst/>
              <a:ah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p:style>
        </p:sp>
      </p:grpSp>
      <p:grpSp>
        <p:nvGrpSpPr>
          <p:cNvPr id="55" name="Group 4"/>
          <p:cNvGrpSpPr/>
          <p:nvPr/>
        </p:nvGrpSpPr>
        <p:grpSpPr>
          <a:xfrm>
            <a:off x="360" y="800640"/>
            <a:ext cx="1062360" cy="523800"/>
            <a:chOff x="360" y="800640"/>
            <a:chExt cx="1062360" cy="523800"/>
          </a:xfrm>
        </p:grpSpPr>
        <p:sp>
          <p:nvSpPr>
            <p:cNvPr id="56" name="CustomShape 5"/>
            <p:cNvSpPr/>
            <p:nvPr/>
          </p:nvSpPr>
          <p:spPr>
            <a:xfrm>
              <a:off x="687960" y="800640"/>
              <a:ext cx="374760" cy="523800"/>
            </a:xfrm>
            <a:prstGeom prst="roundRect">
              <a:avLst>
                <a:gd name="adj" fmla="val 16667"/>
              </a:avLst>
            </a:prstGeom>
            <a:solidFill>
              <a:schemeClr val="accent3"/>
            </a:solidFill>
            <a:ln>
              <a:noFill/>
            </a:ln>
          </p:spPr>
          <p:style>
            <a:lnRef idx="2">
              <a:schemeClr val="accent1">
                <a:shade val="50000"/>
              </a:schemeClr>
            </a:lnRef>
            <a:fillRef idx="1">
              <a:schemeClr val="accent1"/>
            </a:fillRef>
            <a:effectRef idx="0">
              <a:schemeClr val="accent1"/>
            </a:effectRef>
            <a:fontRef idx="minor"/>
          </p:style>
        </p:sp>
        <p:sp>
          <p:nvSpPr>
            <p:cNvPr id="57" name="CustomShape 6"/>
            <p:cNvSpPr/>
            <p:nvPr/>
          </p:nvSpPr>
          <p:spPr>
            <a:xfrm>
              <a:off x="250200" y="800640"/>
              <a:ext cx="374760" cy="523800"/>
            </a:xfrm>
            <a:prstGeom prst="roundRect">
              <a:avLst>
                <a:gd name="adj" fmla="val 16667"/>
              </a:avLst>
            </a:prstGeom>
            <a:solidFill>
              <a:schemeClr val="accent2"/>
            </a:solidFill>
            <a:ln>
              <a:noFill/>
            </a:ln>
          </p:spPr>
          <p:style>
            <a:lnRef idx="2">
              <a:schemeClr val="accent1">
                <a:shade val="50000"/>
              </a:schemeClr>
            </a:lnRef>
            <a:fillRef idx="1">
              <a:schemeClr val="accent1"/>
            </a:fillRef>
            <a:effectRef idx="0">
              <a:schemeClr val="accent1"/>
            </a:effectRef>
            <a:fontRef idx="minor"/>
          </p:style>
        </p:sp>
        <p:sp>
          <p:nvSpPr>
            <p:cNvPr id="58" name="CustomShape 7"/>
            <p:cNvSpPr/>
            <p:nvPr/>
          </p:nvSpPr>
          <p:spPr>
            <a:xfrm rot="5400000">
              <a:off x="-167760" y="968760"/>
              <a:ext cx="523800" cy="187200"/>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grpSp>
      <p:sp>
        <p:nvSpPr>
          <p:cNvPr id="59" name="PlaceHolder 8"/>
          <p:cNvSpPr>
            <a:spLocks noGrp="1"/>
          </p:cNvSpPr>
          <p:nvPr>
            <p:ph type="title"/>
          </p:nvPr>
        </p:nvSpPr>
        <p:spPr>
          <a:xfrm>
            <a:off x="1218960" y="152280"/>
            <a:ext cx="9750600" cy="1294920"/>
          </a:xfrm>
          <a:prstGeom prst="rect">
            <a:avLst/>
          </a:prstGeom>
        </p:spPr>
        <p:txBody>
          <a:bodyPr lIns="122040" rIns="122040" tIns="60840" bIns="60840" anchor="b"/>
          <a:p>
            <a:pPr>
              <a:lnSpc>
                <a:spcPct val="100000"/>
              </a:lnSpc>
            </a:pPr>
            <a:r>
              <a:rPr b="0" lang="en-US" sz="3600" spc="-1" strike="noStrike">
                <a:solidFill>
                  <a:srgbClr val="000000"/>
                </a:solidFill>
                <a:latin typeface="Constantia"/>
              </a:rPr>
              <a:t>Click to edit Master title style</a:t>
            </a:r>
            <a:endParaRPr b="0" lang="en-US" sz="3600" spc="-1" strike="noStrike">
              <a:solidFill>
                <a:srgbClr val="000000"/>
              </a:solidFill>
              <a:latin typeface="Constantia"/>
            </a:endParaRPr>
          </a:p>
        </p:txBody>
      </p:sp>
      <p:sp>
        <p:nvSpPr>
          <p:cNvPr id="60" name="PlaceHolder 9"/>
          <p:cNvSpPr>
            <a:spLocks noGrp="1"/>
          </p:cNvSpPr>
          <p:nvPr>
            <p:ph type="body"/>
          </p:nvPr>
        </p:nvSpPr>
        <p:spPr>
          <a:xfrm>
            <a:off x="1218960" y="1600200"/>
            <a:ext cx="9750600" cy="4571640"/>
          </a:xfrm>
          <a:prstGeom prst="rect">
            <a:avLst/>
          </a:prstGeom>
        </p:spPr>
        <p:txBody>
          <a:bodyPr lIns="122040" rIns="122040" tIns="60840" bIns="60840"/>
          <a:p>
            <a:pPr marL="304920" indent="-304560">
              <a:lnSpc>
                <a:spcPct val="90000"/>
              </a:lnSpc>
              <a:spcBef>
                <a:spcPts val="1800"/>
              </a:spcBef>
              <a:buClr>
                <a:srgbClr val="679015"/>
              </a:buClr>
              <a:buFont typeface="Arial"/>
              <a:buChar char="•"/>
            </a:pPr>
            <a:r>
              <a:rPr b="0" lang="en-US" sz="2800" spc="-1" strike="noStrike">
                <a:solidFill>
                  <a:srgbClr val="000000"/>
                </a:solidFill>
                <a:latin typeface="Constantia"/>
              </a:rPr>
              <a:t>Edit Master text styles</a:t>
            </a:r>
            <a:endParaRPr b="0" lang="en-US" sz="2800" spc="-1" strike="noStrike">
              <a:solidFill>
                <a:srgbClr val="000000"/>
              </a:solidFill>
              <a:latin typeface="Constantia"/>
            </a:endParaRPr>
          </a:p>
          <a:p>
            <a:pPr lvl="1" marL="755640" indent="-304560">
              <a:lnSpc>
                <a:spcPct val="90000"/>
              </a:lnSpc>
              <a:spcBef>
                <a:spcPts val="1199"/>
              </a:spcBef>
              <a:buClr>
                <a:srgbClr val="679015"/>
              </a:buClr>
              <a:buFont typeface="Arial"/>
              <a:buChar char="–"/>
            </a:pPr>
            <a:r>
              <a:rPr b="0" lang="en-US" sz="2400" spc="-1" strike="noStrike">
                <a:solidFill>
                  <a:srgbClr val="000000"/>
                </a:solidFill>
                <a:latin typeface="Constantia"/>
              </a:rPr>
              <a:t>Second level</a:t>
            </a:r>
            <a:endParaRPr b="0" lang="en-US" sz="2400" spc="-1" strike="noStrike">
              <a:solidFill>
                <a:srgbClr val="000000"/>
              </a:solidFill>
              <a:latin typeface="Constantia"/>
            </a:endParaRPr>
          </a:p>
          <a:p>
            <a:pPr lvl="2" marL="1206720" indent="-304560">
              <a:lnSpc>
                <a:spcPct val="90000"/>
              </a:lnSpc>
              <a:spcBef>
                <a:spcPts val="799"/>
              </a:spcBef>
              <a:buClr>
                <a:srgbClr val="679015"/>
              </a:buClr>
              <a:buFont typeface="Arial"/>
              <a:buChar char="•"/>
            </a:pPr>
            <a:r>
              <a:rPr b="0" lang="en-US" sz="2000" spc="-1" strike="noStrike">
                <a:solidFill>
                  <a:srgbClr val="000000"/>
                </a:solidFill>
                <a:latin typeface="Constantia"/>
              </a:rPr>
              <a:t>Third level</a:t>
            </a:r>
            <a:endParaRPr b="0" lang="en-US" sz="2000" spc="-1" strike="noStrike">
              <a:solidFill>
                <a:srgbClr val="000000"/>
              </a:solidFill>
              <a:latin typeface="Constantia"/>
            </a:endParaRPr>
          </a:p>
          <a:p>
            <a:pPr lvl="3" marL="1657800" indent="-304560">
              <a:lnSpc>
                <a:spcPct val="90000"/>
              </a:lnSpc>
              <a:spcBef>
                <a:spcPts val="799"/>
              </a:spcBef>
              <a:buClr>
                <a:srgbClr val="679015"/>
              </a:buClr>
              <a:buFont typeface="Arial"/>
              <a:buChar char="•"/>
            </a:pPr>
            <a:r>
              <a:rPr b="0" lang="en-US" sz="2000" spc="-1" strike="noStrike">
                <a:solidFill>
                  <a:srgbClr val="000000"/>
                </a:solidFill>
                <a:latin typeface="Constantia"/>
              </a:rPr>
              <a:t>Fourth level</a:t>
            </a:r>
            <a:endParaRPr b="0" lang="en-US" sz="2000" spc="-1" strike="noStrike">
              <a:solidFill>
                <a:srgbClr val="000000"/>
              </a:solidFill>
              <a:latin typeface="Constantia"/>
            </a:endParaRPr>
          </a:p>
          <a:p>
            <a:pPr lvl="4" marL="2108880" indent="-304560">
              <a:lnSpc>
                <a:spcPct val="90000"/>
              </a:lnSpc>
              <a:spcBef>
                <a:spcPts val="799"/>
              </a:spcBef>
              <a:buClr>
                <a:srgbClr val="679015"/>
              </a:buClr>
              <a:buFont typeface="Arial"/>
              <a:buChar char="•"/>
            </a:pPr>
            <a:r>
              <a:rPr b="0" lang="en-US" sz="2000" spc="-1" strike="noStrike">
                <a:solidFill>
                  <a:srgbClr val="000000"/>
                </a:solidFill>
                <a:latin typeface="Constantia"/>
              </a:rPr>
              <a:t>Fifth level</a:t>
            </a:r>
            <a:endParaRPr b="0" lang="en-US" sz="2000" spc="-1" strike="noStrike">
              <a:solidFill>
                <a:srgbClr val="000000"/>
              </a:solidFill>
              <a:latin typeface="Constantia"/>
            </a:endParaRPr>
          </a:p>
        </p:txBody>
      </p:sp>
      <p:sp>
        <p:nvSpPr>
          <p:cNvPr id="61" name="PlaceHolder 10"/>
          <p:cNvSpPr>
            <a:spLocks noGrp="1"/>
          </p:cNvSpPr>
          <p:nvPr>
            <p:ph type="ftr"/>
          </p:nvPr>
        </p:nvSpPr>
        <p:spPr>
          <a:xfrm>
            <a:off x="1218960" y="6448320"/>
            <a:ext cx="8287920" cy="180720"/>
          </a:xfrm>
          <a:prstGeom prst="rect">
            <a:avLst/>
          </a:prstGeom>
        </p:spPr>
        <p:txBody>
          <a:bodyPr lIns="122040" rIns="122040" tIns="60840" bIns="60840" anchor="ctr"/>
          <a:p>
            <a:pPr>
              <a:lnSpc>
                <a:spcPct val="100000"/>
              </a:lnSpc>
            </a:pPr>
            <a:r>
              <a:rPr b="0" lang="lt-LT" sz="1200" spc="-1" strike="noStrike">
                <a:solidFill>
                  <a:srgbClr val="000000"/>
                </a:solidFill>
                <a:latin typeface="Constantia"/>
              </a:rPr>
              <a:t>Add a footer</a:t>
            </a:r>
            <a:endParaRPr b="0" lang="lt-LT" sz="1200" spc="-1" strike="noStrike">
              <a:latin typeface="Times New Roman"/>
            </a:endParaRPr>
          </a:p>
        </p:txBody>
      </p:sp>
      <p:sp>
        <p:nvSpPr>
          <p:cNvPr id="62" name="PlaceHolder 11"/>
          <p:cNvSpPr>
            <a:spLocks noGrp="1"/>
          </p:cNvSpPr>
          <p:nvPr>
            <p:ph type="dt"/>
          </p:nvPr>
        </p:nvSpPr>
        <p:spPr>
          <a:xfrm>
            <a:off x="9547920" y="6448320"/>
            <a:ext cx="1421640" cy="180720"/>
          </a:xfrm>
          <a:prstGeom prst="rect">
            <a:avLst/>
          </a:prstGeom>
        </p:spPr>
        <p:txBody>
          <a:bodyPr lIns="122040" rIns="122040" tIns="60840" bIns="60840" anchor="ctr"/>
          <a:p>
            <a:pPr algn="r">
              <a:lnSpc>
                <a:spcPct val="100000"/>
              </a:lnSpc>
            </a:pPr>
            <a:fld id="{D337EE71-B377-4507-A892-7309F7C02096}" type="datetime1">
              <a:rPr b="0" lang="lt-LT" sz="1200" spc="-1" strike="noStrike">
                <a:solidFill>
                  <a:srgbClr val="000000"/>
                </a:solidFill>
                <a:latin typeface="Constantia"/>
              </a:rPr>
              <a:t>2019-04-09</a:t>
            </a:fld>
            <a:endParaRPr b="0" lang="lt-LT" sz="1200" spc="-1" strike="noStrike">
              <a:latin typeface="Times New Roman"/>
            </a:endParaRPr>
          </a:p>
        </p:txBody>
      </p:sp>
      <p:sp>
        <p:nvSpPr>
          <p:cNvPr id="63" name="PlaceHolder 12"/>
          <p:cNvSpPr>
            <a:spLocks noGrp="1"/>
          </p:cNvSpPr>
          <p:nvPr>
            <p:ph type="sldNum"/>
          </p:nvPr>
        </p:nvSpPr>
        <p:spPr>
          <a:xfrm>
            <a:off x="11071440" y="6448320"/>
            <a:ext cx="812160" cy="180720"/>
          </a:xfrm>
          <a:prstGeom prst="rect">
            <a:avLst/>
          </a:prstGeom>
        </p:spPr>
        <p:txBody>
          <a:bodyPr lIns="122040" rIns="122040" tIns="60840" bIns="60840" anchor="ctr"/>
          <a:p>
            <a:pPr algn="r">
              <a:lnSpc>
                <a:spcPct val="100000"/>
              </a:lnSpc>
            </a:pPr>
            <a:fld id="{BF30C25E-1612-4DBE-A345-D8B489677FD5}" type="slidenum">
              <a:rPr b="0" lang="lt-LT" sz="1200" spc="-1" strike="noStrike">
                <a:solidFill>
                  <a:srgbClr val="000000"/>
                </a:solidFill>
                <a:latin typeface="Constantia"/>
              </a:rPr>
              <a:t>1</a:t>
            </a:fld>
            <a:endParaRPr b="0" lang="lt-LT"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grpSp>
        <p:nvGrpSpPr>
          <p:cNvPr id="100" name="Group 1"/>
          <p:cNvGrpSpPr/>
          <p:nvPr/>
        </p:nvGrpSpPr>
        <p:grpSpPr>
          <a:xfrm>
            <a:off x="360" y="5409360"/>
            <a:ext cx="12188520" cy="1461960"/>
            <a:chOff x="360" y="5409360"/>
            <a:chExt cx="12188520" cy="1461960"/>
          </a:xfrm>
        </p:grpSpPr>
        <p:sp>
          <p:nvSpPr>
            <p:cNvPr id="101" name="CustomShape 2"/>
            <p:cNvSpPr/>
            <p:nvPr/>
          </p:nvSpPr>
          <p:spPr>
            <a:xfrm rot="5400000">
              <a:off x="5491800" y="160200"/>
              <a:ext cx="1205640" cy="12188520"/>
            </a:xfrm>
            <a:custGeom>
              <a:avLst/>
              <a:gdLst/>
              <a:ah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p:style>
        </p:sp>
        <p:sp>
          <p:nvSpPr>
            <p:cNvPr id="102" name="CustomShape 3"/>
            <p:cNvSpPr/>
            <p:nvPr/>
          </p:nvSpPr>
          <p:spPr>
            <a:xfrm rot="5400000">
              <a:off x="5363640" y="45720"/>
              <a:ext cx="1461960" cy="12188520"/>
            </a:xfrm>
            <a:custGeom>
              <a:avLst/>
              <a:gdLst/>
              <a:ah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p:style>
        </p:sp>
      </p:grpSp>
      <p:grpSp>
        <p:nvGrpSpPr>
          <p:cNvPr id="103" name="Group 4"/>
          <p:cNvGrpSpPr/>
          <p:nvPr/>
        </p:nvGrpSpPr>
        <p:grpSpPr>
          <a:xfrm>
            <a:off x="360" y="800640"/>
            <a:ext cx="1062360" cy="523800"/>
            <a:chOff x="360" y="800640"/>
            <a:chExt cx="1062360" cy="523800"/>
          </a:xfrm>
        </p:grpSpPr>
        <p:sp>
          <p:nvSpPr>
            <p:cNvPr id="104" name="CustomShape 5"/>
            <p:cNvSpPr/>
            <p:nvPr/>
          </p:nvSpPr>
          <p:spPr>
            <a:xfrm>
              <a:off x="687960" y="800640"/>
              <a:ext cx="374760" cy="523800"/>
            </a:xfrm>
            <a:prstGeom prst="roundRect">
              <a:avLst>
                <a:gd name="adj" fmla="val 16667"/>
              </a:avLst>
            </a:prstGeom>
            <a:solidFill>
              <a:schemeClr val="accent3"/>
            </a:solidFill>
            <a:ln>
              <a:noFill/>
            </a:ln>
          </p:spPr>
          <p:style>
            <a:lnRef idx="2">
              <a:schemeClr val="accent1">
                <a:shade val="50000"/>
              </a:schemeClr>
            </a:lnRef>
            <a:fillRef idx="1">
              <a:schemeClr val="accent1"/>
            </a:fillRef>
            <a:effectRef idx="0">
              <a:schemeClr val="accent1"/>
            </a:effectRef>
            <a:fontRef idx="minor"/>
          </p:style>
        </p:sp>
        <p:sp>
          <p:nvSpPr>
            <p:cNvPr id="105" name="CustomShape 6"/>
            <p:cNvSpPr/>
            <p:nvPr/>
          </p:nvSpPr>
          <p:spPr>
            <a:xfrm>
              <a:off x="250200" y="800640"/>
              <a:ext cx="374760" cy="523800"/>
            </a:xfrm>
            <a:prstGeom prst="roundRect">
              <a:avLst>
                <a:gd name="adj" fmla="val 16667"/>
              </a:avLst>
            </a:prstGeom>
            <a:solidFill>
              <a:schemeClr val="accent2"/>
            </a:solidFill>
            <a:ln>
              <a:noFill/>
            </a:ln>
          </p:spPr>
          <p:style>
            <a:lnRef idx="2">
              <a:schemeClr val="accent1">
                <a:shade val="50000"/>
              </a:schemeClr>
            </a:lnRef>
            <a:fillRef idx="1">
              <a:schemeClr val="accent1"/>
            </a:fillRef>
            <a:effectRef idx="0">
              <a:schemeClr val="accent1"/>
            </a:effectRef>
            <a:fontRef idx="minor"/>
          </p:style>
        </p:sp>
        <p:sp>
          <p:nvSpPr>
            <p:cNvPr id="106" name="CustomShape 7"/>
            <p:cNvSpPr/>
            <p:nvPr/>
          </p:nvSpPr>
          <p:spPr>
            <a:xfrm rot="5400000">
              <a:off x="-167760" y="968760"/>
              <a:ext cx="523800" cy="187200"/>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grpSp>
      <p:sp>
        <p:nvSpPr>
          <p:cNvPr id="107" name="PlaceHolder 8"/>
          <p:cNvSpPr>
            <a:spLocks noGrp="1"/>
          </p:cNvSpPr>
          <p:nvPr>
            <p:ph type="title"/>
          </p:nvPr>
        </p:nvSpPr>
        <p:spPr>
          <a:xfrm>
            <a:off x="1141560" y="152280"/>
            <a:ext cx="9750600" cy="1294920"/>
          </a:xfrm>
          <a:prstGeom prst="rect">
            <a:avLst/>
          </a:prstGeom>
        </p:spPr>
        <p:txBody>
          <a:bodyPr lIns="122040" rIns="122040" tIns="60840" bIns="60840" anchor="b"/>
          <a:p>
            <a:pPr>
              <a:lnSpc>
                <a:spcPct val="100000"/>
              </a:lnSpc>
            </a:pPr>
            <a:r>
              <a:rPr b="0" lang="en-US" sz="3600" spc="-1" strike="noStrike">
                <a:solidFill>
                  <a:srgbClr val="000000"/>
                </a:solidFill>
                <a:latin typeface="Constantia"/>
              </a:rPr>
              <a:t>Click to edit Master title style</a:t>
            </a:r>
            <a:endParaRPr b="0" lang="en-US" sz="3600" spc="-1" strike="noStrike">
              <a:solidFill>
                <a:srgbClr val="000000"/>
              </a:solidFill>
              <a:latin typeface="Constantia"/>
            </a:endParaRPr>
          </a:p>
        </p:txBody>
      </p:sp>
      <p:sp>
        <p:nvSpPr>
          <p:cNvPr id="108" name="PlaceHolder 9"/>
          <p:cNvSpPr>
            <a:spLocks noGrp="1"/>
          </p:cNvSpPr>
          <p:nvPr>
            <p:ph type="body"/>
          </p:nvPr>
        </p:nvSpPr>
        <p:spPr>
          <a:xfrm>
            <a:off x="1141560" y="1523880"/>
            <a:ext cx="4875120" cy="816120"/>
          </a:xfrm>
          <a:prstGeom prst="rect">
            <a:avLst/>
          </a:prstGeom>
        </p:spPr>
        <p:txBody>
          <a:bodyPr lIns="122040" rIns="122040" tIns="60840" bIns="60840" anchor="ctr">
            <a:normAutofit/>
          </a:bodyPr>
          <a:p>
            <a:pPr>
              <a:lnSpc>
                <a:spcPct val="90000"/>
              </a:lnSpc>
              <a:spcBef>
                <a:spcPts val="1800"/>
              </a:spcBef>
            </a:pPr>
            <a:r>
              <a:rPr b="0" lang="en-US" sz="2800" spc="-1" strike="noStrike">
                <a:solidFill>
                  <a:srgbClr val="679015"/>
                </a:solidFill>
                <a:latin typeface="Constantia"/>
              </a:rPr>
              <a:t>Edit Master text styles</a:t>
            </a:r>
            <a:endParaRPr b="0" lang="en-US" sz="2800" spc="-1" strike="noStrike">
              <a:solidFill>
                <a:srgbClr val="000000"/>
              </a:solidFill>
              <a:latin typeface="Constantia"/>
            </a:endParaRPr>
          </a:p>
        </p:txBody>
      </p:sp>
      <p:sp>
        <p:nvSpPr>
          <p:cNvPr id="109" name="PlaceHolder 10"/>
          <p:cNvSpPr>
            <a:spLocks noGrp="1"/>
          </p:cNvSpPr>
          <p:nvPr>
            <p:ph type="body"/>
          </p:nvPr>
        </p:nvSpPr>
        <p:spPr>
          <a:xfrm>
            <a:off x="1141560" y="2413080"/>
            <a:ext cx="4875120" cy="3758760"/>
          </a:xfrm>
          <a:prstGeom prst="rect">
            <a:avLst/>
          </a:prstGeom>
        </p:spPr>
        <p:txBody>
          <a:bodyPr lIns="122040" rIns="122040" tIns="60840" bIns="60840">
            <a:normAutofit/>
          </a:bodyPr>
          <a:p>
            <a:pPr marL="304920" indent="-304560">
              <a:lnSpc>
                <a:spcPct val="90000"/>
              </a:lnSpc>
              <a:spcBef>
                <a:spcPts val="1800"/>
              </a:spcBef>
              <a:buClr>
                <a:srgbClr val="679015"/>
              </a:buClr>
              <a:buFont typeface="Arial"/>
              <a:buChar char="•"/>
            </a:pPr>
            <a:r>
              <a:rPr b="0" lang="en-US" sz="2800" spc="-1" strike="noStrike">
                <a:solidFill>
                  <a:srgbClr val="000000"/>
                </a:solidFill>
                <a:latin typeface="Constantia"/>
              </a:rPr>
              <a:t>Edit Master text styles</a:t>
            </a:r>
            <a:endParaRPr b="0" lang="en-US" sz="2800" spc="-1" strike="noStrike">
              <a:solidFill>
                <a:srgbClr val="000000"/>
              </a:solidFill>
              <a:latin typeface="Constantia"/>
            </a:endParaRPr>
          </a:p>
          <a:p>
            <a:pPr lvl="1" marL="755640" indent="-304560">
              <a:lnSpc>
                <a:spcPct val="90000"/>
              </a:lnSpc>
              <a:spcBef>
                <a:spcPts val="1199"/>
              </a:spcBef>
              <a:buClr>
                <a:srgbClr val="679015"/>
              </a:buClr>
              <a:buFont typeface="Arial"/>
              <a:buChar char="–"/>
            </a:pPr>
            <a:r>
              <a:rPr b="0" lang="en-US" sz="2400" spc="-1" strike="noStrike">
                <a:solidFill>
                  <a:srgbClr val="000000"/>
                </a:solidFill>
                <a:latin typeface="Constantia"/>
              </a:rPr>
              <a:t>Second level</a:t>
            </a:r>
            <a:endParaRPr b="0" lang="en-US" sz="2400" spc="-1" strike="noStrike">
              <a:solidFill>
                <a:srgbClr val="000000"/>
              </a:solidFill>
              <a:latin typeface="Constantia"/>
            </a:endParaRPr>
          </a:p>
          <a:p>
            <a:pPr lvl="2" marL="1206720" indent="-304560">
              <a:lnSpc>
                <a:spcPct val="90000"/>
              </a:lnSpc>
              <a:spcBef>
                <a:spcPts val="799"/>
              </a:spcBef>
              <a:buClr>
                <a:srgbClr val="679015"/>
              </a:buClr>
              <a:buFont typeface="Arial"/>
              <a:buChar char="•"/>
            </a:pPr>
            <a:r>
              <a:rPr b="0" lang="en-US" sz="2000" spc="-1" strike="noStrike">
                <a:solidFill>
                  <a:srgbClr val="000000"/>
                </a:solidFill>
                <a:latin typeface="Constantia"/>
              </a:rPr>
              <a:t>Third level</a:t>
            </a:r>
            <a:endParaRPr b="0" lang="en-US" sz="2000" spc="-1" strike="noStrike">
              <a:solidFill>
                <a:srgbClr val="000000"/>
              </a:solidFill>
              <a:latin typeface="Constantia"/>
            </a:endParaRPr>
          </a:p>
          <a:p>
            <a:pPr lvl="3" marL="1657800" indent="-304560">
              <a:lnSpc>
                <a:spcPct val="90000"/>
              </a:lnSpc>
              <a:spcBef>
                <a:spcPts val="799"/>
              </a:spcBef>
              <a:buClr>
                <a:srgbClr val="679015"/>
              </a:buClr>
              <a:buFont typeface="Arial"/>
              <a:buChar char="•"/>
            </a:pPr>
            <a:r>
              <a:rPr b="0" lang="en-US" sz="2000" spc="-1" strike="noStrike">
                <a:solidFill>
                  <a:srgbClr val="000000"/>
                </a:solidFill>
                <a:latin typeface="Constantia"/>
              </a:rPr>
              <a:t>Fourth level</a:t>
            </a:r>
            <a:endParaRPr b="0" lang="en-US" sz="2000" spc="-1" strike="noStrike">
              <a:solidFill>
                <a:srgbClr val="000000"/>
              </a:solidFill>
              <a:latin typeface="Constantia"/>
            </a:endParaRPr>
          </a:p>
          <a:p>
            <a:pPr lvl="4" marL="2108880" indent="-304560">
              <a:lnSpc>
                <a:spcPct val="90000"/>
              </a:lnSpc>
              <a:spcBef>
                <a:spcPts val="799"/>
              </a:spcBef>
              <a:buClr>
                <a:srgbClr val="679015"/>
              </a:buClr>
              <a:buFont typeface="Arial"/>
              <a:buChar char="•"/>
            </a:pPr>
            <a:r>
              <a:rPr b="0" lang="en-US" sz="2000" spc="-1" strike="noStrike">
                <a:solidFill>
                  <a:srgbClr val="000000"/>
                </a:solidFill>
                <a:latin typeface="Constantia"/>
              </a:rPr>
              <a:t>Fifth level</a:t>
            </a:r>
            <a:endParaRPr b="0" lang="en-US" sz="2000" spc="-1" strike="noStrike">
              <a:solidFill>
                <a:srgbClr val="000000"/>
              </a:solidFill>
              <a:latin typeface="Constantia"/>
            </a:endParaRPr>
          </a:p>
        </p:txBody>
      </p:sp>
      <p:sp>
        <p:nvSpPr>
          <p:cNvPr id="110" name="PlaceHolder 11"/>
          <p:cNvSpPr>
            <a:spLocks noGrp="1"/>
          </p:cNvSpPr>
          <p:nvPr>
            <p:ph type="body"/>
          </p:nvPr>
        </p:nvSpPr>
        <p:spPr>
          <a:xfrm>
            <a:off x="6094440" y="1523880"/>
            <a:ext cx="4875120" cy="816120"/>
          </a:xfrm>
          <a:prstGeom prst="rect">
            <a:avLst/>
          </a:prstGeom>
        </p:spPr>
        <p:txBody>
          <a:bodyPr lIns="122040" rIns="122040" tIns="60840" bIns="60840" anchor="ctr">
            <a:normAutofit/>
          </a:bodyPr>
          <a:p>
            <a:pPr>
              <a:lnSpc>
                <a:spcPct val="90000"/>
              </a:lnSpc>
              <a:spcBef>
                <a:spcPts val="1800"/>
              </a:spcBef>
            </a:pPr>
            <a:r>
              <a:rPr b="0" lang="en-US" sz="2800" spc="-1" strike="noStrike">
                <a:solidFill>
                  <a:srgbClr val="679015"/>
                </a:solidFill>
                <a:latin typeface="Constantia"/>
              </a:rPr>
              <a:t>Edit Master text styles</a:t>
            </a:r>
            <a:endParaRPr b="0" lang="en-US" sz="2800" spc="-1" strike="noStrike">
              <a:solidFill>
                <a:srgbClr val="000000"/>
              </a:solidFill>
              <a:latin typeface="Constantia"/>
            </a:endParaRPr>
          </a:p>
        </p:txBody>
      </p:sp>
      <p:sp>
        <p:nvSpPr>
          <p:cNvPr id="111" name="PlaceHolder 12"/>
          <p:cNvSpPr>
            <a:spLocks noGrp="1"/>
          </p:cNvSpPr>
          <p:nvPr>
            <p:ph type="body"/>
          </p:nvPr>
        </p:nvSpPr>
        <p:spPr>
          <a:xfrm>
            <a:off x="6094440" y="2413080"/>
            <a:ext cx="4875120" cy="3758760"/>
          </a:xfrm>
          <a:prstGeom prst="rect">
            <a:avLst/>
          </a:prstGeom>
        </p:spPr>
        <p:txBody>
          <a:bodyPr lIns="122040" rIns="122040" tIns="60840" bIns="60840">
            <a:normAutofit/>
          </a:bodyPr>
          <a:p>
            <a:pPr marL="304920" indent="-304560">
              <a:lnSpc>
                <a:spcPct val="90000"/>
              </a:lnSpc>
              <a:spcBef>
                <a:spcPts val="1800"/>
              </a:spcBef>
              <a:buClr>
                <a:srgbClr val="679015"/>
              </a:buClr>
              <a:buFont typeface="Arial"/>
              <a:buChar char="•"/>
            </a:pPr>
            <a:r>
              <a:rPr b="0" lang="en-US" sz="2800" spc="-1" strike="noStrike">
                <a:solidFill>
                  <a:srgbClr val="000000"/>
                </a:solidFill>
                <a:latin typeface="Constantia"/>
              </a:rPr>
              <a:t>Edit Master text styles</a:t>
            </a:r>
            <a:endParaRPr b="0" lang="en-US" sz="2800" spc="-1" strike="noStrike">
              <a:solidFill>
                <a:srgbClr val="000000"/>
              </a:solidFill>
              <a:latin typeface="Constantia"/>
            </a:endParaRPr>
          </a:p>
          <a:p>
            <a:pPr lvl="1" marL="755640" indent="-304560">
              <a:lnSpc>
                <a:spcPct val="90000"/>
              </a:lnSpc>
              <a:spcBef>
                <a:spcPts val="1199"/>
              </a:spcBef>
              <a:buClr>
                <a:srgbClr val="679015"/>
              </a:buClr>
              <a:buFont typeface="Arial"/>
              <a:buChar char="–"/>
            </a:pPr>
            <a:r>
              <a:rPr b="0" lang="en-US" sz="2400" spc="-1" strike="noStrike">
                <a:solidFill>
                  <a:srgbClr val="000000"/>
                </a:solidFill>
                <a:latin typeface="Constantia"/>
              </a:rPr>
              <a:t>Second level</a:t>
            </a:r>
            <a:endParaRPr b="0" lang="en-US" sz="2400" spc="-1" strike="noStrike">
              <a:solidFill>
                <a:srgbClr val="000000"/>
              </a:solidFill>
              <a:latin typeface="Constantia"/>
            </a:endParaRPr>
          </a:p>
          <a:p>
            <a:pPr lvl="2" marL="1206720" indent="-304560">
              <a:lnSpc>
                <a:spcPct val="90000"/>
              </a:lnSpc>
              <a:spcBef>
                <a:spcPts val="799"/>
              </a:spcBef>
              <a:buClr>
                <a:srgbClr val="679015"/>
              </a:buClr>
              <a:buFont typeface="Arial"/>
              <a:buChar char="•"/>
            </a:pPr>
            <a:r>
              <a:rPr b="0" lang="en-US" sz="2000" spc="-1" strike="noStrike">
                <a:solidFill>
                  <a:srgbClr val="000000"/>
                </a:solidFill>
                <a:latin typeface="Constantia"/>
              </a:rPr>
              <a:t>Third level</a:t>
            </a:r>
            <a:endParaRPr b="0" lang="en-US" sz="2000" spc="-1" strike="noStrike">
              <a:solidFill>
                <a:srgbClr val="000000"/>
              </a:solidFill>
              <a:latin typeface="Constantia"/>
            </a:endParaRPr>
          </a:p>
          <a:p>
            <a:pPr lvl="3" marL="1657800" indent="-304560">
              <a:lnSpc>
                <a:spcPct val="90000"/>
              </a:lnSpc>
              <a:spcBef>
                <a:spcPts val="799"/>
              </a:spcBef>
              <a:buClr>
                <a:srgbClr val="679015"/>
              </a:buClr>
              <a:buFont typeface="Arial"/>
              <a:buChar char="•"/>
            </a:pPr>
            <a:r>
              <a:rPr b="0" lang="en-US" sz="2000" spc="-1" strike="noStrike">
                <a:solidFill>
                  <a:srgbClr val="000000"/>
                </a:solidFill>
                <a:latin typeface="Constantia"/>
              </a:rPr>
              <a:t>Fourth level</a:t>
            </a:r>
            <a:endParaRPr b="0" lang="en-US" sz="2000" spc="-1" strike="noStrike">
              <a:solidFill>
                <a:srgbClr val="000000"/>
              </a:solidFill>
              <a:latin typeface="Constantia"/>
            </a:endParaRPr>
          </a:p>
          <a:p>
            <a:pPr lvl="4" marL="2108880" indent="-304560">
              <a:lnSpc>
                <a:spcPct val="90000"/>
              </a:lnSpc>
              <a:spcBef>
                <a:spcPts val="799"/>
              </a:spcBef>
              <a:buClr>
                <a:srgbClr val="679015"/>
              </a:buClr>
              <a:buFont typeface="Arial"/>
              <a:buChar char="•"/>
            </a:pPr>
            <a:r>
              <a:rPr b="0" lang="en-US" sz="2000" spc="-1" strike="noStrike">
                <a:solidFill>
                  <a:srgbClr val="000000"/>
                </a:solidFill>
                <a:latin typeface="Constantia"/>
              </a:rPr>
              <a:t>Fifth level</a:t>
            </a:r>
            <a:endParaRPr b="0" lang="en-US" sz="2000" spc="-1" strike="noStrike">
              <a:solidFill>
                <a:srgbClr val="000000"/>
              </a:solidFill>
              <a:latin typeface="Constantia"/>
            </a:endParaRPr>
          </a:p>
        </p:txBody>
      </p:sp>
      <p:sp>
        <p:nvSpPr>
          <p:cNvPr id="112" name="PlaceHolder 13"/>
          <p:cNvSpPr>
            <a:spLocks noGrp="1"/>
          </p:cNvSpPr>
          <p:nvPr>
            <p:ph type="ftr"/>
          </p:nvPr>
        </p:nvSpPr>
        <p:spPr>
          <a:xfrm>
            <a:off x="1218960" y="6448320"/>
            <a:ext cx="8287920" cy="180720"/>
          </a:xfrm>
          <a:prstGeom prst="rect">
            <a:avLst/>
          </a:prstGeom>
        </p:spPr>
        <p:txBody>
          <a:bodyPr lIns="122040" rIns="122040" tIns="60840" bIns="60840" anchor="ctr"/>
          <a:p>
            <a:pPr>
              <a:lnSpc>
                <a:spcPct val="100000"/>
              </a:lnSpc>
            </a:pPr>
            <a:r>
              <a:rPr b="0" lang="lt-LT" sz="1200" spc="-1" strike="noStrike">
                <a:solidFill>
                  <a:srgbClr val="000000"/>
                </a:solidFill>
                <a:latin typeface="Constantia"/>
              </a:rPr>
              <a:t>Add a footer</a:t>
            </a:r>
            <a:endParaRPr b="0" lang="lt-LT" sz="1200" spc="-1" strike="noStrike">
              <a:latin typeface="Times New Roman"/>
            </a:endParaRPr>
          </a:p>
        </p:txBody>
      </p:sp>
      <p:sp>
        <p:nvSpPr>
          <p:cNvPr id="113" name="PlaceHolder 14"/>
          <p:cNvSpPr>
            <a:spLocks noGrp="1"/>
          </p:cNvSpPr>
          <p:nvPr>
            <p:ph type="dt"/>
          </p:nvPr>
        </p:nvSpPr>
        <p:spPr>
          <a:xfrm>
            <a:off x="9547920" y="6448320"/>
            <a:ext cx="1421640" cy="180720"/>
          </a:xfrm>
          <a:prstGeom prst="rect">
            <a:avLst/>
          </a:prstGeom>
        </p:spPr>
        <p:txBody>
          <a:bodyPr lIns="122040" rIns="122040" tIns="60840" bIns="60840" anchor="ctr"/>
          <a:p>
            <a:pPr algn="r">
              <a:lnSpc>
                <a:spcPct val="100000"/>
              </a:lnSpc>
            </a:pPr>
            <a:fld id="{F56F07F3-A291-4938-AAAA-0A5D0CCD9DE3}" type="datetime1">
              <a:rPr b="0" lang="lt-LT" sz="1200" spc="-1" strike="noStrike">
                <a:solidFill>
                  <a:srgbClr val="000000"/>
                </a:solidFill>
                <a:latin typeface="Constantia"/>
              </a:rPr>
              <a:t>2019-04-09</a:t>
            </a:fld>
            <a:endParaRPr b="0" lang="lt-LT" sz="1200" spc="-1" strike="noStrike">
              <a:latin typeface="Times New Roman"/>
            </a:endParaRPr>
          </a:p>
        </p:txBody>
      </p:sp>
      <p:sp>
        <p:nvSpPr>
          <p:cNvPr id="114" name="PlaceHolder 15"/>
          <p:cNvSpPr>
            <a:spLocks noGrp="1"/>
          </p:cNvSpPr>
          <p:nvPr>
            <p:ph type="sldNum"/>
          </p:nvPr>
        </p:nvSpPr>
        <p:spPr>
          <a:xfrm>
            <a:off x="11071440" y="6448320"/>
            <a:ext cx="812160" cy="180720"/>
          </a:xfrm>
          <a:prstGeom prst="rect">
            <a:avLst/>
          </a:prstGeom>
        </p:spPr>
        <p:txBody>
          <a:bodyPr lIns="122040" rIns="122040" tIns="60840" bIns="60840" anchor="ctr"/>
          <a:p>
            <a:pPr algn="r">
              <a:lnSpc>
                <a:spcPct val="100000"/>
              </a:lnSpc>
            </a:pPr>
            <a:fld id="{11170375-50DF-410E-B971-3EC505AED256}" type="slidenum">
              <a:rPr b="0" lang="lt-LT" sz="1200" spc="-1" strike="noStrike">
                <a:solidFill>
                  <a:srgbClr val="000000"/>
                </a:solidFill>
                <a:latin typeface="Constantia"/>
              </a:rPr>
              <a:t>&lt;numeris&gt;</a:t>
            </a:fld>
            <a:endParaRPr b="0" lang="lt-LT"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chart" Target="../charts/chart1.xml"/><Relationship Id="rId2" Type="http://schemas.openxmlformats.org/officeDocument/2006/relationships/slideLayout" Target="../slideLayouts/slideLayout25.xml"/>
</Relationships>
</file>

<file path=ppt/slides/_rels/slide12.xml.rels><?xml version="1.0" encoding="UTF-8"?>
<Relationships xmlns="http://schemas.openxmlformats.org/package/2006/relationships"><Relationship Id="rId1" Type="http://schemas.openxmlformats.org/officeDocument/2006/relationships/chart" Target="../charts/chart2.xml"/><Relationship Id="rId2" Type="http://schemas.openxmlformats.org/officeDocument/2006/relationships/chart" Target="../charts/chart3.xml"/><Relationship Id="rId3" Type="http://schemas.openxmlformats.org/officeDocument/2006/relationships/chart" Target="../charts/chart4.xml"/><Relationship Id="rId4"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chart" Target="../charts/chart5.xml"/><Relationship Id="rId2" Type="http://schemas.openxmlformats.org/officeDocument/2006/relationships/chart" Target="../charts/chart6.xml"/><Relationship Id="rId3" Type="http://schemas.openxmlformats.org/officeDocument/2006/relationships/chart" Target="../charts/chart7.xml"/><Relationship Id="rId4" Type="http://schemas.openxmlformats.org/officeDocument/2006/relationships/slideLayout" Target="../slideLayouts/slideLayout25.xml"/>
</Relationships>
</file>

<file path=ppt/slides/_rels/slide14.xml.rels><?xml version="1.0" encoding="UTF-8"?>
<Relationships xmlns="http://schemas.openxmlformats.org/package/2006/relationships"><Relationship Id="rId1" Type="http://schemas.openxmlformats.org/officeDocument/2006/relationships/chart" Target="../charts/chart8.xml"/><Relationship Id="rId2" Type="http://schemas.openxmlformats.org/officeDocument/2006/relationships/chart" Target="../charts/chart9.xml"/><Relationship Id="rId3" Type="http://schemas.openxmlformats.org/officeDocument/2006/relationships/slideLayout" Target="../slideLayouts/slideLayout25.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8.xml.rels><?xml version="1.0" encoding="UTF-8"?>
<Relationships xmlns="http://schemas.openxmlformats.org/package/2006/relationships"><Relationship Id="rId1" Type="http://schemas.openxmlformats.org/officeDocument/2006/relationships/chart" Target="../charts/chart10.xml"/><Relationship Id="rId2" Type="http://schemas.openxmlformats.org/officeDocument/2006/relationships/slideLayout" Target="../slideLayouts/slideLayout25.xml"/>
</Relationships>
</file>

<file path=ppt/slides/_rels/slide19.xml.rels><?xml version="1.0" encoding="UTF-8"?>
<Relationships xmlns="http://schemas.openxmlformats.org/package/2006/relationships"><Relationship Id="rId1" Type="http://schemas.openxmlformats.org/officeDocument/2006/relationships/chart" Target="../charts/chart11.xml"/><Relationship Id="rId2"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chart" Target="../charts/chart12.xml"/><Relationship Id="rId2" Type="http://schemas.openxmlformats.org/officeDocument/2006/relationships/slideLayout" Target="../slideLayouts/slideLayout25.xml"/>
</Relationships>
</file>

<file path=ppt/slides/_rels/slide21.xml.rels><?xml version="1.0" encoding="UTF-8"?>
<Relationships xmlns="http://schemas.openxmlformats.org/package/2006/relationships"><Relationship Id="rId1" Type="http://schemas.openxmlformats.org/officeDocument/2006/relationships/chart" Target="../charts/chart13.xml"/><Relationship Id="rId2" Type="http://schemas.openxmlformats.org/officeDocument/2006/relationships/slideLayout" Target="../slideLayouts/slideLayout25.xml"/>
</Relationships>
</file>

<file path=ppt/slides/_rels/slide22.xml.rels><?xml version="1.0" encoding="UTF-8"?>
<Relationships xmlns="http://schemas.openxmlformats.org/package/2006/relationships"><Relationship Id="rId1" Type="http://schemas.openxmlformats.org/officeDocument/2006/relationships/chart" Target="../charts/chart14.xml"/><Relationship Id="rId2" Type="http://schemas.openxmlformats.org/officeDocument/2006/relationships/slideLayout" Target="../slideLayouts/slideLayout25.xml"/>
</Relationships>
</file>

<file path=ppt/slides/_rels/slide23.xml.rels><?xml version="1.0" encoding="UTF-8"?>
<Relationships xmlns="http://schemas.openxmlformats.org/package/2006/relationships"><Relationship Id="rId1" Type="http://schemas.openxmlformats.org/officeDocument/2006/relationships/chart" Target="../charts/chart15.xml"/><Relationship Id="rId2" Type="http://schemas.openxmlformats.org/officeDocument/2006/relationships/slideLayout" Target="../slideLayouts/slideLayout25.xml"/>
</Relationships>
</file>

<file path=ppt/slides/_rels/slide24.xml.rels><?xml version="1.0" encoding="UTF-8"?>
<Relationships xmlns="http://schemas.openxmlformats.org/package/2006/relationships"><Relationship Id="rId1" Type="http://schemas.openxmlformats.org/officeDocument/2006/relationships/chart" Target="../charts/chart16.xml"/><Relationship Id="rId2" Type="http://schemas.openxmlformats.org/officeDocument/2006/relationships/slideLayout" Target="../slideLayouts/slideLayout25.xml"/>
</Relationships>
</file>

<file path=ppt/slides/_rels/slide25.xml.rels><?xml version="1.0" encoding="UTF-8"?>
<Relationships xmlns="http://schemas.openxmlformats.org/package/2006/relationships"><Relationship Id="rId1" Type="http://schemas.openxmlformats.org/officeDocument/2006/relationships/chart" Target="../charts/chart17.xml"/><Relationship Id="rId2" Type="http://schemas.openxmlformats.org/officeDocument/2006/relationships/slideLayout" Target="../slideLayouts/slideLayout25.xml"/>
</Relationships>
</file>

<file path=ppt/slides/_rels/slide26.xml.rels><?xml version="1.0" encoding="UTF-8"?>
<Relationships xmlns="http://schemas.openxmlformats.org/package/2006/relationships"><Relationship Id="rId1" Type="http://schemas.openxmlformats.org/officeDocument/2006/relationships/chart" Target="../charts/chart18.xml"/><Relationship Id="rId2" Type="http://schemas.openxmlformats.org/officeDocument/2006/relationships/chart" Target="../charts/chart19.xml"/><Relationship Id="rId3" Type="http://schemas.openxmlformats.org/officeDocument/2006/relationships/slideLayout" Target="../slideLayouts/slideLayout25.xml"/>
</Relationships>
</file>

<file path=ppt/slides/_rels/slide27.xml.rels><?xml version="1.0" encoding="UTF-8"?>
<Relationships xmlns="http://schemas.openxmlformats.org/package/2006/relationships"><Relationship Id="rId1" Type="http://schemas.openxmlformats.org/officeDocument/2006/relationships/chart" Target="../charts/chart20.xml"/><Relationship Id="rId2" Type="http://schemas.openxmlformats.org/officeDocument/2006/relationships/chart" Target="../charts/chart21.xml"/><Relationship Id="rId3" Type="http://schemas.openxmlformats.org/officeDocument/2006/relationships/slideLayout" Target="../slideLayouts/slideLayout25.xml"/>
</Relationships>
</file>

<file path=ppt/slides/_rels/slide28.xml.rels><?xml version="1.0" encoding="UTF-8"?>
<Relationships xmlns="http://schemas.openxmlformats.org/package/2006/relationships"><Relationship Id="rId1" Type="http://schemas.openxmlformats.org/officeDocument/2006/relationships/chart" Target="../charts/chart22.xml"/><Relationship Id="rId2" Type="http://schemas.openxmlformats.org/officeDocument/2006/relationships/chart" Target="../charts/chart23.xml"/><Relationship Id="rId3" Type="http://schemas.openxmlformats.org/officeDocument/2006/relationships/slideLayout" Target="../slideLayouts/slideLayout25.xml"/>
</Relationships>
</file>

<file path=ppt/slides/_rels/slide29.xml.rels><?xml version="1.0" encoding="UTF-8"?>
<Relationships xmlns="http://schemas.openxmlformats.org/package/2006/relationships"><Relationship Id="rId1" Type="http://schemas.openxmlformats.org/officeDocument/2006/relationships/chart" Target="../charts/chart24.xml"/><Relationship Id="rId2" Type="http://schemas.openxmlformats.org/officeDocument/2006/relationships/slideLayout" Target="../slideLayouts/slideLayout2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chart" Target="../charts/chart25.xml"/><Relationship Id="rId2" Type="http://schemas.openxmlformats.org/officeDocument/2006/relationships/slideLayout" Target="../slideLayouts/slideLayout25.xml"/>
</Relationships>
</file>

<file path=ppt/slides/_rels/slide31.xml.rels><?xml version="1.0" encoding="UTF-8"?>
<Relationships xmlns="http://schemas.openxmlformats.org/package/2006/relationships"><Relationship Id="rId1" Type="http://schemas.openxmlformats.org/officeDocument/2006/relationships/chart" Target="../charts/chart26.xml"/><Relationship Id="rId2" Type="http://schemas.openxmlformats.org/officeDocument/2006/relationships/slideLayout" Target="../slideLayouts/slideLayout25.xml"/>
</Relationships>
</file>

<file path=ppt/slides/_rels/slide32.xml.rels><?xml version="1.0" encoding="UTF-8"?>
<Relationships xmlns="http://schemas.openxmlformats.org/package/2006/relationships"><Relationship Id="rId1" Type="http://schemas.openxmlformats.org/officeDocument/2006/relationships/chart" Target="../charts/chart27.xml"/><Relationship Id="rId2" Type="http://schemas.openxmlformats.org/officeDocument/2006/relationships/chart" Target="../charts/chart28.xml"/><Relationship Id="rId3" Type="http://schemas.openxmlformats.org/officeDocument/2006/relationships/slideLayout" Target="../slideLayouts/slideLayout25.xml"/>
</Relationships>
</file>

<file path=ppt/slides/_rels/slide33.xml.rels><?xml version="1.0" encoding="UTF-8"?>
<Relationships xmlns="http://schemas.openxmlformats.org/package/2006/relationships"><Relationship Id="rId1" Type="http://schemas.openxmlformats.org/officeDocument/2006/relationships/chart" Target="../charts/chart29.xml"/><Relationship Id="rId2" Type="http://schemas.openxmlformats.org/officeDocument/2006/relationships/slideLayout" Target="../slideLayouts/slideLayout25.xml"/>
</Relationships>
</file>

<file path=ppt/slides/_rels/slide34.xml.rels><?xml version="1.0" encoding="UTF-8"?>
<Relationships xmlns="http://schemas.openxmlformats.org/package/2006/relationships"><Relationship Id="rId1" Type="http://schemas.openxmlformats.org/officeDocument/2006/relationships/chart" Target="../charts/chart30.xml"/><Relationship Id="rId2" Type="http://schemas.openxmlformats.org/officeDocument/2006/relationships/chart" Target="../charts/chart31.xml"/><Relationship Id="rId3" Type="http://schemas.openxmlformats.org/officeDocument/2006/relationships/slideLayout" Target="../slideLayouts/slideLayout25.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7.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5.xml"/>
</Relationships>
</file>

<file path=ppt/slides/_rels/slide38.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2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TextShape 1"/>
          <p:cNvSpPr txBox="1"/>
          <p:nvPr/>
        </p:nvSpPr>
        <p:spPr>
          <a:xfrm>
            <a:off x="1828440" y="362520"/>
            <a:ext cx="10360080" cy="1676160"/>
          </a:xfrm>
          <a:prstGeom prst="rect">
            <a:avLst/>
          </a:prstGeom>
          <a:noFill/>
          <a:ln>
            <a:noFill/>
          </a:ln>
        </p:spPr>
        <p:txBody>
          <a:bodyPr lIns="122040" rIns="122040" tIns="60840" bIns="60840" anchor="b"/>
          <a:p>
            <a:pPr>
              <a:lnSpc>
                <a:spcPct val="80000"/>
              </a:lnSpc>
            </a:pPr>
            <a:r>
              <a:rPr b="0" lang="en-US" sz="4800" spc="-1" strike="noStrike">
                <a:solidFill>
                  <a:srgbClr val="000000"/>
                </a:solidFill>
                <a:latin typeface="Constantia"/>
              </a:rPr>
              <a:t>Maitinimo organizavimo ir tyrimo rezultatų pristatymas</a:t>
            </a:r>
            <a:endParaRPr b="0" lang="en-US" sz="4800" spc="-1" strike="noStrike">
              <a:solidFill>
                <a:srgbClr val="000000"/>
              </a:solidFill>
              <a:latin typeface="Constantia"/>
            </a:endParaRPr>
          </a:p>
        </p:txBody>
      </p:sp>
      <p:sp>
        <p:nvSpPr>
          <p:cNvPr id="152" name="TextShape 2"/>
          <p:cNvSpPr txBox="1"/>
          <p:nvPr/>
        </p:nvSpPr>
        <p:spPr>
          <a:xfrm>
            <a:off x="1828440" y="2089440"/>
            <a:ext cx="9141120" cy="834840"/>
          </a:xfrm>
          <a:prstGeom prst="rect">
            <a:avLst/>
          </a:prstGeom>
          <a:noFill/>
          <a:ln>
            <a:noFill/>
          </a:ln>
        </p:spPr>
        <p:txBody>
          <a:bodyPr lIns="122040" rIns="122040" tIns="60840" bIns="60840">
            <a:normAutofit/>
          </a:bodyPr>
          <a:p>
            <a:pPr>
              <a:lnSpc>
                <a:spcPct val="90000"/>
              </a:lnSpc>
              <a:spcBef>
                <a:spcPts val="1800"/>
              </a:spcBef>
            </a:pPr>
            <a:r>
              <a:rPr b="0" lang="lt-LT" sz="2800" spc="-1" strike="noStrike">
                <a:solidFill>
                  <a:srgbClr val="679015"/>
                </a:solidFill>
                <a:latin typeface="Constantia"/>
              </a:rPr>
              <a:t>Visagino lopšelio-darželi0 „Auksinis raktelis“</a:t>
            </a:r>
            <a:endParaRPr b="0" lang="lt-LT" sz="2800" spc="-1" strike="noStrike">
              <a:latin typeface="Arial"/>
            </a:endParaRPr>
          </a:p>
          <a:p>
            <a:pPr>
              <a:lnSpc>
                <a:spcPct val="90000"/>
              </a:lnSpc>
              <a:spcBef>
                <a:spcPts val="1800"/>
              </a:spcBef>
            </a:pPr>
            <a:r>
              <a:rPr b="0" lang="lt-LT" sz="2800" spc="-1" strike="noStrike">
                <a:solidFill>
                  <a:srgbClr val="679015"/>
                </a:solidFill>
                <a:latin typeface="Constantia"/>
              </a:rPr>
              <a:t>dietistė Taida Kringelienė</a:t>
            </a:r>
            <a:endParaRPr b="0" lang="lt-LT" sz="2800" spc="-1" strike="noStrike">
              <a:latin typeface="Arial"/>
            </a:endParaRPr>
          </a:p>
        </p:txBody>
      </p:sp>
    </p:spTree>
  </p:cSld>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8" name="TextShape 1"/>
          <p:cNvSpPr txBox="1"/>
          <p:nvPr/>
        </p:nvSpPr>
        <p:spPr>
          <a:xfrm>
            <a:off x="1141560" y="152280"/>
            <a:ext cx="9750600" cy="1294920"/>
          </a:xfrm>
          <a:prstGeom prst="rect">
            <a:avLst/>
          </a:prstGeom>
          <a:noFill/>
          <a:ln>
            <a:noFill/>
          </a:ln>
        </p:spPr>
        <p:txBody>
          <a:bodyPr lIns="122040" rIns="122040" tIns="60840" bIns="60840" anchor="b"/>
          <a:p>
            <a:endParaRPr b="0" lang="en-US" sz="2400" spc="-1" strike="noStrike">
              <a:solidFill>
                <a:srgbClr val="000000"/>
              </a:solidFill>
              <a:latin typeface="Constantia"/>
            </a:endParaRPr>
          </a:p>
        </p:txBody>
      </p:sp>
      <p:sp>
        <p:nvSpPr>
          <p:cNvPr id="179" name="TextShape 2"/>
          <p:cNvSpPr txBox="1"/>
          <p:nvPr/>
        </p:nvSpPr>
        <p:spPr>
          <a:xfrm>
            <a:off x="1141200" y="1522080"/>
            <a:ext cx="9489600" cy="816120"/>
          </a:xfrm>
          <a:prstGeom prst="rect">
            <a:avLst/>
          </a:prstGeom>
          <a:noFill/>
          <a:ln>
            <a:noFill/>
          </a:ln>
        </p:spPr>
        <p:txBody>
          <a:bodyPr lIns="122040" rIns="122040" tIns="60840" bIns="60840" anchor="ctr">
            <a:normAutofit/>
          </a:bodyPr>
          <a:p>
            <a:pPr>
              <a:lnSpc>
                <a:spcPct val="90000"/>
              </a:lnSpc>
              <a:spcBef>
                <a:spcPts val="1800"/>
              </a:spcBef>
            </a:pPr>
            <a:r>
              <a:rPr b="0" lang="en-US" sz="2800" spc="-1" strike="noStrike">
                <a:solidFill>
                  <a:srgbClr val="ff0000"/>
                </a:solidFill>
                <a:latin typeface="Constantia"/>
              </a:rPr>
              <a:t>Lopšelyje-darželyje nenaudojamos šios maisto produktų grupės (taip pat negalima atsinešti jų ir iš namų)</a:t>
            </a:r>
            <a:endParaRPr b="0" lang="en-US" sz="2800" spc="-1" strike="noStrike">
              <a:solidFill>
                <a:srgbClr val="000000"/>
              </a:solidFill>
              <a:latin typeface="Constantia"/>
            </a:endParaRPr>
          </a:p>
        </p:txBody>
      </p:sp>
      <p:graphicFrame>
        <p:nvGraphicFramePr>
          <p:cNvPr id="180" name="Table 3"/>
          <p:cNvGraphicFramePr/>
          <p:nvPr/>
        </p:nvGraphicFramePr>
        <p:xfrm>
          <a:off x="6238440" y="2413080"/>
          <a:ext cx="5616360" cy="3066120"/>
        </p:xfrm>
        <a:graphic>
          <a:graphicData uri="http://schemas.openxmlformats.org/drawingml/2006/table">
            <a:tbl>
              <a:tblPr/>
              <a:tblGrid>
                <a:gridCol w="5616360"/>
              </a:tblGrid>
              <a:tr h="346320">
                <a:tc>
                  <a:txBody>
                    <a:bodyPr/>
                    <a:p>
                      <a:pPr>
                        <a:lnSpc>
                          <a:spcPct val="100000"/>
                        </a:lnSpc>
                      </a:pPr>
                      <a:r>
                        <a:rPr b="0" lang="lt-LT" sz="2000" spc="-1" strike="noStrike">
                          <a:solidFill>
                            <a:srgbClr val="ffffff"/>
                          </a:solidFill>
                          <a:latin typeface="Constantia"/>
                        </a:rPr>
                        <a:t>Kisieliai; sultinių, padažų koncentratai</a:t>
                      </a:r>
                      <a:endParaRPr b="0" lang="lt-LT" sz="2000" spc="-1" strike="noStrike">
                        <a:latin typeface="Arial"/>
                      </a:endParaRPr>
                    </a:p>
                  </a:txBody>
                  <a:tcPr marL="91440" marR="91440">
                    <a:lnL w="9360">
                      <a:solidFill>
                        <a:srgbClr val="f8bebc"/>
                      </a:solidFill>
                    </a:lnL>
                    <a:lnR w="9360">
                      <a:solidFill>
                        <a:srgbClr val="f8bebc"/>
                      </a:solidFill>
                    </a:lnR>
                    <a:lnT w="9360">
                      <a:solidFill>
                        <a:srgbClr val="f8bebc"/>
                      </a:solidFill>
                    </a:lnT>
                    <a:lnB w="17280">
                      <a:solidFill>
                        <a:srgbClr val="000000"/>
                      </a:solidFill>
                    </a:lnB>
                    <a:solidFill>
                      <a:srgbClr val="e92800"/>
                    </a:solidFill>
                  </a:tcPr>
                </a:tc>
              </a:tr>
              <a:tr h="383040">
                <a:tc>
                  <a:txBody>
                    <a:bodyPr/>
                    <a:p>
                      <a:pPr>
                        <a:lnSpc>
                          <a:spcPct val="100000"/>
                        </a:lnSpc>
                      </a:pPr>
                      <a:r>
                        <a:rPr b="0" lang="lt-LT" sz="2000" spc="-1" strike="noStrike">
                          <a:solidFill>
                            <a:srgbClr val="ffffff"/>
                          </a:solidFill>
                          <a:latin typeface="Constantia"/>
                        </a:rPr>
                        <a:t>Rūkyta žuvis, </a:t>
                      </a:r>
                      <a:r>
                        <a:rPr b="0" lang="lt-LT" sz="2000" spc="-1" strike="noStrike">
                          <a:solidFill>
                            <a:srgbClr val="ffffff"/>
                          </a:solidFill>
                          <a:latin typeface="Times New Roman"/>
                          <a:ea typeface="Times New Roman"/>
                        </a:rPr>
                        <a:t>konservuoti mėsos ir žuvies gaminiai</a:t>
                      </a:r>
                      <a:endParaRPr b="0" lang="lt-LT" sz="2000" spc="-1" strike="noStrike">
                        <a:latin typeface="Arial"/>
                      </a:endParaRPr>
                    </a:p>
                  </a:txBody>
                  <a:tcPr marL="91440" marR="91440">
                    <a:lnL w="9360">
                      <a:solidFill>
                        <a:srgbClr val="f8bebc"/>
                      </a:solidFill>
                    </a:lnL>
                    <a:lnR w="9360">
                      <a:solidFill>
                        <a:srgbClr val="f8bebc"/>
                      </a:solidFill>
                    </a:lnR>
                    <a:lnT w="9360">
                      <a:solidFill>
                        <a:srgbClr val="f8bebc"/>
                      </a:solidFill>
                    </a:lnT>
                    <a:lnB w="9360">
                      <a:solidFill>
                        <a:srgbClr val="f8bebc"/>
                      </a:solidFill>
                    </a:lnB>
                    <a:solidFill>
                      <a:srgbClr val="ed5333"/>
                    </a:solidFill>
                  </a:tcPr>
                </a:tc>
              </a:tr>
              <a:tr h="346320">
                <a:tc>
                  <a:txBody>
                    <a:bodyPr/>
                    <a:p>
                      <a:pPr>
                        <a:lnSpc>
                          <a:spcPct val="100000"/>
                        </a:lnSpc>
                      </a:pPr>
                      <a:r>
                        <a:rPr b="0" lang="lt-LT" sz="2000" spc="-1" strike="noStrike">
                          <a:solidFill>
                            <a:srgbClr val="ffffff"/>
                          </a:solidFill>
                          <a:latin typeface="Constantia"/>
                        </a:rPr>
                        <a:t>Nepramoninės gamybos konservuoti gaminiai</a:t>
                      </a:r>
                      <a:endParaRPr b="0" lang="lt-LT" sz="2000" spc="-1" strike="noStrike">
                        <a:latin typeface="Arial"/>
                      </a:endParaRPr>
                    </a:p>
                  </a:txBody>
                  <a:tcPr marL="91440" marR="91440">
                    <a:lnL w="9360">
                      <a:solidFill>
                        <a:srgbClr val="f8bebc"/>
                      </a:solidFill>
                    </a:lnL>
                    <a:lnR w="9360">
                      <a:solidFill>
                        <a:srgbClr val="f8bebc"/>
                      </a:solidFill>
                    </a:lnR>
                    <a:lnT w="9360">
                      <a:solidFill>
                        <a:srgbClr val="f8bebc"/>
                      </a:solidFill>
                    </a:lnT>
                    <a:lnB w="9360">
                      <a:solidFill>
                        <a:srgbClr val="f8bebc"/>
                      </a:solidFill>
                    </a:lnB>
                    <a:solidFill>
                      <a:srgbClr val="e92800"/>
                    </a:solidFill>
                  </a:tcPr>
                </a:tc>
              </a:tr>
              <a:tr h="600840">
                <a:tc>
                  <a:txBody>
                    <a:bodyPr/>
                    <a:p>
                      <a:pPr>
                        <a:lnSpc>
                          <a:spcPct val="100000"/>
                        </a:lnSpc>
                      </a:pPr>
                      <a:r>
                        <a:rPr b="0" lang="lt-LT" sz="2000" spc="-1" strike="noStrike">
                          <a:solidFill>
                            <a:srgbClr val="ffffff"/>
                          </a:solidFill>
                          <a:latin typeface="Constantia"/>
                        </a:rPr>
                        <a:t>Žlėgtainiai, mechaniškai atskirta mėsa ir jos gaminiai</a:t>
                      </a:r>
                      <a:endParaRPr b="0" lang="lt-LT" sz="2000" spc="-1" strike="noStrike">
                        <a:latin typeface="Arial"/>
                      </a:endParaRPr>
                    </a:p>
                  </a:txBody>
                  <a:tcPr marL="91440" marR="91440">
                    <a:lnL w="9360">
                      <a:solidFill>
                        <a:srgbClr val="f8bebc"/>
                      </a:solidFill>
                    </a:lnL>
                    <a:lnR w="9360">
                      <a:solidFill>
                        <a:srgbClr val="f8bebc"/>
                      </a:solidFill>
                    </a:lnR>
                    <a:lnT w="9360">
                      <a:solidFill>
                        <a:srgbClr val="f8bebc"/>
                      </a:solidFill>
                    </a:lnT>
                    <a:lnB w="9360">
                      <a:solidFill>
                        <a:srgbClr val="f8bebc"/>
                      </a:solidFill>
                    </a:lnB>
                    <a:solidFill>
                      <a:srgbClr val="ed5333"/>
                    </a:solidFill>
                  </a:tcPr>
                </a:tc>
              </a:tr>
              <a:tr h="600840">
                <a:tc>
                  <a:txBody>
                    <a:bodyPr/>
                    <a:p>
                      <a:pPr>
                        <a:lnSpc>
                          <a:spcPct val="100000"/>
                        </a:lnSpc>
                      </a:pPr>
                      <a:r>
                        <a:rPr b="0" lang="lt-LT" sz="2000" spc="-1" strike="noStrike">
                          <a:solidFill>
                            <a:srgbClr val="ffffff"/>
                          </a:solidFill>
                          <a:latin typeface="Constantia"/>
                        </a:rPr>
                        <a:t>Subproduktai ir jų gaminiai (išskyrus liežuvius ir kepenis)</a:t>
                      </a:r>
                      <a:endParaRPr b="0" lang="lt-LT" sz="2000" spc="-1" strike="noStrike">
                        <a:latin typeface="Arial"/>
                      </a:endParaRPr>
                    </a:p>
                  </a:txBody>
                  <a:tcPr marL="91440" marR="91440">
                    <a:lnL w="9360">
                      <a:solidFill>
                        <a:srgbClr val="f8bebc"/>
                      </a:solidFill>
                    </a:lnL>
                    <a:lnR w="9360">
                      <a:solidFill>
                        <a:srgbClr val="f8bebc"/>
                      </a:solidFill>
                    </a:lnR>
                    <a:lnT w="9360">
                      <a:solidFill>
                        <a:srgbClr val="f8bebc"/>
                      </a:solidFill>
                    </a:lnT>
                    <a:lnB w="9360">
                      <a:solidFill>
                        <a:srgbClr val="f8bebc"/>
                      </a:solidFill>
                    </a:lnB>
                    <a:solidFill>
                      <a:srgbClr val="e92800"/>
                    </a:solidFill>
                  </a:tcPr>
                </a:tc>
              </a:tr>
              <a:tr h="600840">
                <a:tc>
                  <a:txBody>
                    <a:bodyPr/>
                    <a:p>
                      <a:pPr>
                        <a:lnSpc>
                          <a:spcPct val="100000"/>
                        </a:lnSpc>
                      </a:pPr>
                      <a:r>
                        <a:rPr b="0" lang="lt-LT" sz="2000" spc="-1" strike="noStrike">
                          <a:solidFill>
                            <a:srgbClr val="ffffff"/>
                          </a:solidFill>
                          <a:latin typeface="Constantia"/>
                        </a:rPr>
                        <a:t>Maisto papildai, maisto produktai, pagaminti iš genetiškai modifikuotų organizmų (GMO)</a:t>
                      </a:r>
                      <a:endParaRPr b="0" lang="lt-LT" sz="2000" spc="-1" strike="noStrike">
                        <a:latin typeface="Arial"/>
                      </a:endParaRPr>
                    </a:p>
                  </a:txBody>
                  <a:tcPr marL="91440" marR="91440">
                    <a:lnL w="9360">
                      <a:solidFill>
                        <a:srgbClr val="f8bebc"/>
                      </a:solidFill>
                    </a:lnL>
                    <a:lnR w="9360">
                      <a:solidFill>
                        <a:srgbClr val="f8bebc"/>
                      </a:solidFill>
                    </a:lnR>
                    <a:lnT w="9360">
                      <a:solidFill>
                        <a:srgbClr val="f8bebc"/>
                      </a:solidFill>
                    </a:lnT>
                    <a:lnB w="9360">
                      <a:solidFill>
                        <a:srgbClr val="f8bebc"/>
                      </a:solidFill>
                    </a:lnB>
                    <a:solidFill>
                      <a:srgbClr val="ed5333"/>
                    </a:solidFill>
                  </a:tcPr>
                </a:tc>
              </a:tr>
              <a:tr h="600840">
                <a:tc>
                  <a:txBody>
                    <a:bodyPr/>
                    <a:p>
                      <a:pPr>
                        <a:lnSpc>
                          <a:spcPct val="100000"/>
                        </a:lnSpc>
                      </a:pPr>
                      <a:r>
                        <a:rPr b="0" lang="lt-LT" sz="2000" spc="-1" strike="noStrike">
                          <a:solidFill>
                            <a:srgbClr val="ffffff"/>
                          </a:solidFill>
                          <a:latin typeface="Constantia"/>
                        </a:rPr>
                        <a:t>Maisto produktai, į kurių sudėtį įeina iš dalies hidrinti augaliniai riebalai</a:t>
                      </a:r>
                      <a:endParaRPr b="0" lang="lt-LT" sz="2000" spc="-1" strike="noStrike">
                        <a:latin typeface="Arial"/>
                      </a:endParaRPr>
                    </a:p>
                  </a:txBody>
                  <a:tcPr marL="91440" marR="91440">
                    <a:lnL w="9360">
                      <a:solidFill>
                        <a:srgbClr val="000000"/>
                      </a:solidFill>
                    </a:lnL>
                    <a:lnR w="9360">
                      <a:solidFill>
                        <a:srgbClr val="000000"/>
                      </a:solidFill>
                    </a:lnR>
                    <a:lnT w="9360">
                      <a:solidFill>
                        <a:srgbClr val="000000"/>
                      </a:solidFill>
                    </a:lnT>
                    <a:lnB w="9360">
                      <a:solidFill>
                        <a:srgbClr val="f8bebc"/>
                      </a:solidFill>
                    </a:lnB>
                    <a:solidFill>
                      <a:srgbClr val="e92800"/>
                    </a:solidFill>
                  </a:tcPr>
                </a:tc>
              </a:tr>
            </a:tbl>
          </a:graphicData>
        </a:graphic>
      </p:graphicFrame>
      <p:sp>
        <p:nvSpPr>
          <p:cNvPr id="181" name="TextShape 4"/>
          <p:cNvSpPr txBox="1"/>
          <p:nvPr/>
        </p:nvSpPr>
        <p:spPr>
          <a:xfrm>
            <a:off x="9547920" y="6448320"/>
            <a:ext cx="1421640" cy="180720"/>
          </a:xfrm>
          <a:prstGeom prst="rect">
            <a:avLst/>
          </a:prstGeom>
          <a:noFill/>
          <a:ln>
            <a:noFill/>
          </a:ln>
        </p:spPr>
        <p:txBody>
          <a:bodyPr lIns="122040" rIns="122040" tIns="60840" bIns="60840" anchor="ctr"/>
          <a:p>
            <a:pPr algn="r">
              <a:lnSpc>
                <a:spcPct val="100000"/>
              </a:lnSpc>
            </a:pPr>
            <a:fld id="{99A002F2-301E-41BF-9D7E-66F0C2F8E326}" type="datetime1">
              <a:rPr b="0" lang="lt-LT" sz="1200" spc="-1" strike="noStrike">
                <a:solidFill>
                  <a:srgbClr val="000000"/>
                </a:solidFill>
                <a:latin typeface="Constantia"/>
              </a:rPr>
              <a:t>2019-04-09</a:t>
            </a:fld>
            <a:endParaRPr b="0" lang="lt-LT" sz="1200" spc="-1" strike="noStrike">
              <a:latin typeface="Times New Roman"/>
            </a:endParaRPr>
          </a:p>
        </p:txBody>
      </p:sp>
      <p:graphicFrame>
        <p:nvGraphicFramePr>
          <p:cNvPr id="182" name="Table 5"/>
          <p:cNvGraphicFramePr/>
          <p:nvPr/>
        </p:nvGraphicFramePr>
        <p:xfrm>
          <a:off x="261720" y="2413080"/>
          <a:ext cx="5826600" cy="3291480"/>
        </p:xfrm>
        <a:graphic>
          <a:graphicData uri="http://schemas.openxmlformats.org/drawingml/2006/table">
            <a:tbl>
              <a:tblPr/>
              <a:tblGrid>
                <a:gridCol w="5826600"/>
              </a:tblGrid>
              <a:tr h="346320">
                <a:tc>
                  <a:txBody>
                    <a:bodyPr/>
                    <a:p>
                      <a:pPr>
                        <a:lnSpc>
                          <a:spcPct val="100000"/>
                        </a:lnSpc>
                      </a:pPr>
                      <a:r>
                        <a:rPr b="0" lang="lt-LT" sz="2000" spc="-1" strike="noStrike">
                          <a:solidFill>
                            <a:srgbClr val="ffffff"/>
                          </a:solidFill>
                          <a:latin typeface="Constantia"/>
                        </a:rPr>
                        <a:t>Bulvių, kukurūzų ar kitokie traškučiai</a:t>
                      </a:r>
                      <a:endParaRPr b="0" lang="lt-LT" sz="2000" spc="-1" strike="noStrike">
                        <a:latin typeface="Arial"/>
                      </a:endParaRPr>
                    </a:p>
                  </a:txBody>
                  <a:tcPr marL="91440" marR="91440">
                    <a:lnL w="9360">
                      <a:solidFill>
                        <a:srgbClr val="f8bebc"/>
                      </a:solidFill>
                    </a:lnL>
                    <a:lnR w="9360">
                      <a:solidFill>
                        <a:srgbClr val="f8bebc"/>
                      </a:solidFill>
                    </a:lnR>
                    <a:lnT w="9360">
                      <a:solidFill>
                        <a:srgbClr val="f8bebc"/>
                      </a:solidFill>
                    </a:lnT>
                    <a:lnB w="17280">
                      <a:solidFill>
                        <a:srgbClr val="000000"/>
                      </a:solidFill>
                    </a:lnB>
                    <a:solidFill>
                      <a:srgbClr val="e92800"/>
                    </a:solidFill>
                  </a:tcPr>
                </a:tc>
              </a:tr>
              <a:tr h="346320">
                <a:tc>
                  <a:txBody>
                    <a:bodyPr/>
                    <a:p>
                      <a:pPr>
                        <a:lnSpc>
                          <a:spcPct val="100000"/>
                        </a:lnSpc>
                      </a:pPr>
                      <a:r>
                        <a:rPr b="0" lang="lt-LT" sz="2000" spc="-1" strike="noStrike">
                          <a:solidFill>
                            <a:srgbClr val="ffffff"/>
                          </a:solidFill>
                          <a:latin typeface="Constantia"/>
                        </a:rPr>
                        <a:t>Saldainiai, šokoladas ir šokolado gaminiai</a:t>
                      </a:r>
                      <a:endParaRPr b="0" lang="lt-LT" sz="2000" spc="-1" strike="noStrike">
                        <a:latin typeface="Arial"/>
                      </a:endParaRPr>
                    </a:p>
                  </a:txBody>
                  <a:tcPr marL="91440" marR="91440">
                    <a:lnL w="9360">
                      <a:solidFill>
                        <a:srgbClr val="f8bebc"/>
                      </a:solidFill>
                    </a:lnL>
                    <a:lnR w="9360">
                      <a:solidFill>
                        <a:srgbClr val="f8bebc"/>
                      </a:solidFill>
                    </a:lnR>
                    <a:lnT w="9360">
                      <a:solidFill>
                        <a:srgbClr val="f8bebc"/>
                      </a:solidFill>
                    </a:lnT>
                    <a:lnB w="9360">
                      <a:solidFill>
                        <a:srgbClr val="f8bebc"/>
                      </a:solidFill>
                    </a:lnB>
                    <a:solidFill>
                      <a:srgbClr val="ed5333"/>
                    </a:solidFill>
                  </a:tcPr>
                </a:tc>
              </a:tr>
              <a:tr h="600840">
                <a:tc>
                  <a:txBody>
                    <a:bodyPr/>
                    <a:p>
                      <a:pPr>
                        <a:lnSpc>
                          <a:spcPct val="100000"/>
                        </a:lnSpc>
                      </a:pPr>
                      <a:r>
                        <a:rPr b="0" lang="lt-LT" sz="2000" spc="-1" strike="noStrike">
                          <a:solidFill>
                            <a:srgbClr val="ffffff"/>
                          </a:solidFill>
                          <a:latin typeface="Constantia"/>
                        </a:rPr>
                        <a:t>Konditerijos gaminiai su glajumi, glaistu, šokoladu ar kremu</a:t>
                      </a:r>
                      <a:endParaRPr b="0" lang="lt-LT" sz="2000" spc="-1" strike="noStrike">
                        <a:latin typeface="Arial"/>
                      </a:endParaRPr>
                    </a:p>
                  </a:txBody>
                  <a:tcPr marL="91440" marR="91440">
                    <a:lnL w="9360">
                      <a:solidFill>
                        <a:srgbClr val="f8bebc"/>
                      </a:solidFill>
                    </a:lnL>
                    <a:lnR w="9360">
                      <a:solidFill>
                        <a:srgbClr val="f8bebc"/>
                      </a:solidFill>
                    </a:lnR>
                    <a:lnT w="9360">
                      <a:solidFill>
                        <a:srgbClr val="f8bebc"/>
                      </a:solidFill>
                    </a:lnT>
                    <a:lnB w="9360">
                      <a:solidFill>
                        <a:srgbClr val="f8bebc"/>
                      </a:solidFill>
                    </a:lnB>
                    <a:solidFill>
                      <a:srgbClr val="e92800"/>
                    </a:solidFill>
                  </a:tcPr>
                </a:tc>
              </a:tr>
              <a:tr h="346320">
                <a:tc>
                  <a:txBody>
                    <a:bodyPr/>
                    <a:p>
                      <a:pPr>
                        <a:lnSpc>
                          <a:spcPct val="100000"/>
                        </a:lnSpc>
                      </a:pPr>
                      <a:r>
                        <a:rPr b="0" lang="lt-LT" sz="2000" spc="-1" strike="noStrike">
                          <a:solidFill>
                            <a:srgbClr val="ffffff"/>
                          </a:solidFill>
                          <a:latin typeface="Constantia"/>
                        </a:rPr>
                        <a:t>Sūrūs gaminiai </a:t>
                      </a:r>
                      <a:endParaRPr b="0" lang="lt-LT" sz="2000" spc="-1" strike="noStrike">
                        <a:latin typeface="Arial"/>
                      </a:endParaRPr>
                    </a:p>
                  </a:txBody>
                  <a:tcPr marL="91440" marR="91440">
                    <a:lnL w="9360">
                      <a:solidFill>
                        <a:srgbClr val="f8bebc"/>
                      </a:solidFill>
                    </a:lnL>
                    <a:lnR w="9360">
                      <a:solidFill>
                        <a:srgbClr val="f8bebc"/>
                      </a:solidFill>
                    </a:lnR>
                    <a:lnT w="9360">
                      <a:solidFill>
                        <a:srgbClr val="f8bebc"/>
                      </a:solidFill>
                    </a:lnT>
                    <a:lnB w="9360">
                      <a:solidFill>
                        <a:srgbClr val="f8bebc"/>
                      </a:solidFill>
                    </a:lnB>
                    <a:solidFill>
                      <a:srgbClr val="ed5333"/>
                    </a:solidFill>
                  </a:tcPr>
                </a:tc>
              </a:tr>
              <a:tr h="600840">
                <a:tc>
                  <a:txBody>
                    <a:bodyPr/>
                    <a:p>
                      <a:pPr>
                        <a:lnSpc>
                          <a:spcPct val="100000"/>
                        </a:lnSpc>
                      </a:pPr>
                      <a:r>
                        <a:rPr b="0" lang="lt-LT" sz="2000" spc="-1" strike="noStrike">
                          <a:solidFill>
                            <a:srgbClr val="ffffff"/>
                          </a:solidFill>
                          <a:latin typeface="Constantia"/>
                        </a:rPr>
                        <a:t>Maisto produktai bei kramtomoji guma su maisto priedais</a:t>
                      </a:r>
                      <a:endParaRPr b="0" lang="lt-LT" sz="2000" spc="-1" strike="noStrike">
                        <a:latin typeface="Arial"/>
                      </a:endParaRPr>
                    </a:p>
                  </a:txBody>
                  <a:tcPr marL="91440" marR="91440">
                    <a:lnL w="9360">
                      <a:solidFill>
                        <a:srgbClr val="f8bebc"/>
                      </a:solidFill>
                    </a:lnL>
                    <a:lnR w="9360">
                      <a:solidFill>
                        <a:srgbClr val="f8bebc"/>
                      </a:solidFill>
                    </a:lnR>
                    <a:lnT w="9360">
                      <a:solidFill>
                        <a:srgbClr val="f8bebc"/>
                      </a:solidFill>
                    </a:lnT>
                    <a:lnB w="9360">
                      <a:solidFill>
                        <a:srgbClr val="f8bebc"/>
                      </a:solidFill>
                    </a:lnB>
                    <a:solidFill>
                      <a:srgbClr val="e92800"/>
                    </a:solidFill>
                  </a:tcPr>
                </a:tc>
              </a:tr>
              <a:tr h="346320">
                <a:tc>
                  <a:txBody>
                    <a:bodyPr/>
                    <a:p>
                      <a:pPr>
                        <a:lnSpc>
                          <a:spcPct val="100000"/>
                        </a:lnSpc>
                      </a:pPr>
                      <a:r>
                        <a:rPr b="0" lang="lt-LT" sz="2000" spc="-1" strike="noStrike">
                          <a:solidFill>
                            <a:srgbClr val="ffffff"/>
                          </a:solidFill>
                          <a:latin typeface="Constantia"/>
                        </a:rPr>
                        <a:t>Gazuoti arba energetiniai gėrimai</a:t>
                      </a:r>
                      <a:endParaRPr b="0" lang="lt-LT" sz="2000" spc="-1" strike="noStrike">
                        <a:latin typeface="Arial"/>
                      </a:endParaRPr>
                    </a:p>
                  </a:txBody>
                  <a:tcPr marL="91440" marR="91440">
                    <a:lnL w="9360">
                      <a:solidFill>
                        <a:srgbClr val="f8bebc"/>
                      </a:solidFill>
                    </a:lnL>
                    <a:lnR w="9360">
                      <a:solidFill>
                        <a:srgbClr val="f8bebc"/>
                      </a:solidFill>
                    </a:lnR>
                    <a:lnT w="9360">
                      <a:solidFill>
                        <a:srgbClr val="f8bebc"/>
                      </a:solidFill>
                    </a:lnT>
                    <a:lnB w="9360">
                      <a:solidFill>
                        <a:srgbClr val="f8bebc"/>
                      </a:solidFill>
                    </a:lnB>
                    <a:solidFill>
                      <a:srgbClr val="ed5333"/>
                    </a:solidFill>
                  </a:tcPr>
                </a:tc>
              </a:tr>
              <a:tr h="855360">
                <a:tc>
                  <a:txBody>
                    <a:bodyPr/>
                    <a:p>
                      <a:pPr>
                        <a:lnSpc>
                          <a:spcPct val="100000"/>
                        </a:lnSpc>
                      </a:pPr>
                      <a:r>
                        <a:rPr b="0" lang="lt-LT" sz="2000" spc="-1" strike="noStrike">
                          <a:solidFill>
                            <a:srgbClr val="ffffff"/>
                          </a:solidFill>
                          <a:latin typeface="Constantia"/>
                        </a:rPr>
                        <a:t>Gėrimai ir maisto produktai, pagaminti iš kavamedžio pupelių kavos ar jų ekstrakto,kavos pakaitalai</a:t>
                      </a:r>
                      <a:endParaRPr b="0" lang="lt-LT" sz="2000" spc="-1" strike="noStrike">
                        <a:latin typeface="Arial"/>
                      </a:endParaRPr>
                    </a:p>
                  </a:txBody>
                  <a:tcPr marL="91440" marR="91440">
                    <a:lnL w="9360">
                      <a:solidFill>
                        <a:srgbClr val="000000"/>
                      </a:solidFill>
                    </a:lnL>
                    <a:lnR w="9360">
                      <a:solidFill>
                        <a:srgbClr val="000000"/>
                      </a:solidFill>
                    </a:lnR>
                    <a:lnT w="9360">
                      <a:solidFill>
                        <a:srgbClr val="000000"/>
                      </a:solidFill>
                    </a:lnT>
                    <a:lnB w="9360">
                      <a:solidFill>
                        <a:srgbClr val="f8bebc"/>
                      </a:solidFill>
                    </a:lnB>
                    <a:solidFill>
                      <a:srgbClr val="e92800"/>
                    </a:solidFill>
                  </a:tcPr>
                </a:tc>
              </a:tr>
            </a:tbl>
          </a:graphicData>
        </a:graphic>
      </p:graphicFrame>
    </p:spTree>
  </p:cSld>
  <p:transition spd="med">
    <p:fade/>
  </p:transition>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3" name="TextShape 1"/>
          <p:cNvSpPr txBox="1"/>
          <p:nvPr/>
        </p:nvSpPr>
        <p:spPr>
          <a:xfrm>
            <a:off x="1141560" y="152280"/>
            <a:ext cx="9750600" cy="1294920"/>
          </a:xfrm>
          <a:prstGeom prst="rect">
            <a:avLst/>
          </a:prstGeom>
          <a:noFill/>
          <a:ln>
            <a:noFill/>
          </a:ln>
        </p:spPr>
        <p:txBody>
          <a:bodyPr lIns="122040" rIns="122040" tIns="60840" bIns="60840" anchor="b">
            <a:normAutofit/>
          </a:bodyPr>
          <a:p>
            <a:pPr>
              <a:lnSpc>
                <a:spcPct val="100000"/>
              </a:lnSpc>
            </a:pPr>
            <a:r>
              <a:rPr b="1" lang="en-US" sz="3600" spc="-1" strike="noStrike">
                <a:solidFill>
                  <a:srgbClr val="000000"/>
                </a:solidFill>
                <a:latin typeface="Constantia"/>
              </a:rPr>
              <a:t>Maitinimo, asortimento kokybės, kiekybės bei personalo aptarnavimo tyrimo analizė</a:t>
            </a:r>
            <a:endParaRPr b="0" lang="en-US" sz="3600" spc="-1" strike="noStrike">
              <a:solidFill>
                <a:srgbClr val="000000"/>
              </a:solidFill>
              <a:latin typeface="Constantia"/>
            </a:endParaRPr>
          </a:p>
        </p:txBody>
      </p:sp>
      <p:sp>
        <p:nvSpPr>
          <p:cNvPr id="184" name="TextShape 2"/>
          <p:cNvSpPr txBox="1"/>
          <p:nvPr/>
        </p:nvSpPr>
        <p:spPr>
          <a:xfrm>
            <a:off x="1141560" y="1447920"/>
            <a:ext cx="4875120" cy="4723920"/>
          </a:xfrm>
          <a:prstGeom prst="rect">
            <a:avLst/>
          </a:prstGeom>
          <a:noFill/>
          <a:ln>
            <a:noFill/>
          </a:ln>
        </p:spPr>
        <p:txBody>
          <a:bodyPr lIns="122040" rIns="122040" tIns="60840" bIns="60840">
            <a:normAutofit/>
          </a:bodyPr>
          <a:p>
            <a:pPr marL="304920" indent="-304560">
              <a:lnSpc>
                <a:spcPct val="90000"/>
              </a:lnSpc>
              <a:spcBef>
                <a:spcPts val="1800"/>
              </a:spcBef>
              <a:buClr>
                <a:srgbClr val="679015"/>
              </a:buClr>
              <a:buFont typeface="Arial"/>
              <a:buChar char="•"/>
            </a:pPr>
            <a:r>
              <a:rPr b="0" lang="en-US" sz="2800" spc="-1" strike="noStrike">
                <a:solidFill>
                  <a:srgbClr val="000000"/>
                </a:solidFill>
                <a:latin typeface="Constantia"/>
              </a:rPr>
              <a:t>Tyrimą sudarė klausimai apie maitinimą,  jo kokybę ir personalą.</a:t>
            </a:r>
            <a:endParaRPr b="0" lang="en-US" sz="2800" spc="-1" strike="noStrike">
              <a:solidFill>
                <a:srgbClr val="000000"/>
              </a:solidFill>
              <a:latin typeface="Constantia"/>
            </a:endParaRPr>
          </a:p>
          <a:p>
            <a:pPr marL="304920" indent="-304560">
              <a:lnSpc>
                <a:spcPct val="90000"/>
              </a:lnSpc>
              <a:spcBef>
                <a:spcPts val="1800"/>
              </a:spcBef>
              <a:buClr>
                <a:srgbClr val="679015"/>
              </a:buClr>
              <a:buFont typeface="Arial"/>
              <a:buChar char="•"/>
            </a:pPr>
            <a:r>
              <a:rPr b="0" lang="en-US" sz="2800" spc="-1" strike="noStrike">
                <a:solidFill>
                  <a:srgbClr val="000000"/>
                </a:solidFill>
                <a:latin typeface="Constantia"/>
              </a:rPr>
              <a:t>Tiriamiesiems buvo pateikti 37 klausimai.</a:t>
            </a:r>
            <a:endParaRPr b="0" lang="en-US" sz="2800" spc="-1" strike="noStrike">
              <a:solidFill>
                <a:srgbClr val="000000"/>
              </a:solidFill>
              <a:latin typeface="Constantia"/>
            </a:endParaRPr>
          </a:p>
          <a:p>
            <a:pPr marL="304920" indent="-304560">
              <a:lnSpc>
                <a:spcPct val="90000"/>
              </a:lnSpc>
              <a:spcBef>
                <a:spcPts val="1800"/>
              </a:spcBef>
              <a:buClr>
                <a:srgbClr val="679015"/>
              </a:buClr>
              <a:buFont typeface="Arial"/>
              <a:buChar char="•"/>
            </a:pPr>
            <a:r>
              <a:rPr b="0" lang="en-US" sz="2800" spc="-1" strike="noStrike">
                <a:solidFill>
                  <a:srgbClr val="000000"/>
                </a:solidFill>
                <a:latin typeface="Constantia"/>
              </a:rPr>
              <a:t>Tyrime dalyvavo 65 Visagino lopšelio-darželio „Auksinis raktelis“ vaikų tėveliai.</a:t>
            </a:r>
            <a:endParaRPr b="0" lang="en-US" sz="2800" spc="-1" strike="noStrike">
              <a:solidFill>
                <a:srgbClr val="000000"/>
              </a:solidFill>
              <a:latin typeface="Constantia"/>
            </a:endParaRPr>
          </a:p>
          <a:p>
            <a:pPr marL="304920" indent="-304560">
              <a:lnSpc>
                <a:spcPct val="90000"/>
              </a:lnSpc>
              <a:spcBef>
                <a:spcPts val="1800"/>
              </a:spcBef>
              <a:buClr>
                <a:srgbClr val="679015"/>
              </a:buClr>
              <a:buFont typeface="Arial"/>
              <a:buChar char="•"/>
            </a:pPr>
            <a:r>
              <a:rPr b="0" lang="en-US" sz="2800" spc="-1" strike="noStrike">
                <a:solidFill>
                  <a:srgbClr val="000000"/>
                </a:solidFill>
                <a:latin typeface="Constantia"/>
              </a:rPr>
              <a:t>Tyrimas atliktas 2017 m. gruodžio – 2018 m. sausio mėnesiais.</a:t>
            </a:r>
            <a:endParaRPr b="0" lang="en-US" sz="2800" spc="-1" strike="noStrike">
              <a:solidFill>
                <a:srgbClr val="000000"/>
              </a:solidFill>
              <a:latin typeface="Constantia"/>
            </a:endParaRPr>
          </a:p>
          <a:p>
            <a:pPr marL="304920" indent="-304560">
              <a:lnSpc>
                <a:spcPct val="90000"/>
              </a:lnSpc>
              <a:spcBef>
                <a:spcPts val="1800"/>
              </a:spcBef>
              <a:buClr>
                <a:srgbClr val="679015"/>
              </a:buClr>
              <a:buFont typeface="Arial"/>
              <a:buChar char="•"/>
            </a:pPr>
            <a:r>
              <a:rPr b="0" lang="en-US" sz="2800" spc="-1" strike="noStrike">
                <a:solidFill>
                  <a:srgbClr val="000000"/>
                </a:solidFill>
                <a:latin typeface="Constantia"/>
              </a:rPr>
              <a:t>Visų tyrime dalyvavusių tėvelių vaikai lopšelyje-darželyje valgo.</a:t>
            </a:r>
            <a:endParaRPr b="0" lang="en-US" sz="2800" spc="-1" strike="noStrike">
              <a:solidFill>
                <a:srgbClr val="000000"/>
              </a:solidFill>
              <a:latin typeface="Constantia"/>
            </a:endParaRPr>
          </a:p>
        </p:txBody>
      </p:sp>
      <p:graphicFrame>
        <p:nvGraphicFramePr>
          <p:cNvPr id="185" name="Content Placeholder 14"/>
          <p:cNvGraphicFramePr/>
          <p:nvPr/>
        </p:nvGraphicFramePr>
        <p:xfrm>
          <a:off x="6166440" y="1447920"/>
          <a:ext cx="4874760" cy="4723920"/>
        </p:xfrm>
        <a:graphic>
          <a:graphicData uri="http://schemas.openxmlformats.org/drawingml/2006/chart">
            <c:chart xmlns:c="http://schemas.openxmlformats.org/drawingml/2006/chart" xmlns:r="http://schemas.openxmlformats.org/officeDocument/2006/relationships" r:id="rId1"/>
          </a:graphicData>
        </a:graphic>
      </p:graphicFrame>
      <p:sp>
        <p:nvSpPr>
          <p:cNvPr id="186" name="TextShape 3"/>
          <p:cNvSpPr txBox="1"/>
          <p:nvPr/>
        </p:nvSpPr>
        <p:spPr>
          <a:xfrm>
            <a:off x="9547920" y="6448320"/>
            <a:ext cx="1421640" cy="180720"/>
          </a:xfrm>
          <a:prstGeom prst="rect">
            <a:avLst/>
          </a:prstGeom>
          <a:noFill/>
          <a:ln>
            <a:noFill/>
          </a:ln>
        </p:spPr>
        <p:txBody>
          <a:bodyPr lIns="122040" rIns="122040" tIns="60840" bIns="60840" anchor="ctr"/>
          <a:p>
            <a:pPr algn="r">
              <a:lnSpc>
                <a:spcPct val="100000"/>
              </a:lnSpc>
            </a:pPr>
            <a:fld id="{D2984E32-4925-4505-BB50-70CB627028FE}" type="datetime1">
              <a:rPr b="0" lang="lt-LT" sz="1200" spc="-1" strike="noStrike">
                <a:solidFill>
                  <a:srgbClr val="000000"/>
                </a:solidFill>
                <a:latin typeface="Constantia"/>
              </a:rPr>
              <a:t>2019-04-09</a:t>
            </a:fld>
            <a:endParaRPr b="0" lang="lt-LT" sz="1200" spc="-1" strike="noStrike">
              <a:latin typeface="Times New Roman"/>
            </a:endParaRPr>
          </a:p>
        </p:txBody>
      </p:sp>
    </p:spTree>
  </p:cSld>
  <p:transition spd="med">
    <p:fade/>
  </p:transition>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TextShape 1"/>
          <p:cNvSpPr txBox="1"/>
          <p:nvPr/>
        </p:nvSpPr>
        <p:spPr>
          <a:xfrm>
            <a:off x="1141560" y="152280"/>
            <a:ext cx="9750600" cy="1294920"/>
          </a:xfrm>
          <a:prstGeom prst="rect">
            <a:avLst/>
          </a:prstGeom>
          <a:noFill/>
          <a:ln>
            <a:noFill/>
          </a:ln>
        </p:spPr>
        <p:txBody>
          <a:bodyPr lIns="122040" rIns="122040" tIns="60840" bIns="60840" anchor="b"/>
          <a:p>
            <a:pPr>
              <a:lnSpc>
                <a:spcPct val="100000"/>
              </a:lnSpc>
            </a:pPr>
            <a:r>
              <a:rPr b="0" lang="en-US" sz="3600" spc="-1" strike="noStrike">
                <a:solidFill>
                  <a:srgbClr val="000000"/>
                </a:solidFill>
                <a:latin typeface="Constantia"/>
              </a:rPr>
              <a:t>Vaikų maitinimo pasiskirstymas per dieną</a:t>
            </a:r>
            <a:endParaRPr b="0" lang="en-US" sz="3600" spc="-1" strike="noStrike">
              <a:solidFill>
                <a:srgbClr val="000000"/>
              </a:solidFill>
              <a:latin typeface="Constantia"/>
            </a:endParaRPr>
          </a:p>
        </p:txBody>
      </p:sp>
      <p:sp>
        <p:nvSpPr>
          <p:cNvPr id="188" name="CustomShape 2"/>
          <p:cNvSpPr/>
          <p:nvPr/>
        </p:nvSpPr>
        <p:spPr>
          <a:xfrm>
            <a:off x="7606440" y="2391120"/>
            <a:ext cx="4248000" cy="3758760"/>
          </a:xfrm>
          <a:prstGeom prst="rect">
            <a:avLst/>
          </a:prstGeom>
          <a:noFill/>
          <a:ln>
            <a:noFill/>
          </a:ln>
        </p:spPr>
        <p:style>
          <a:lnRef idx="0"/>
          <a:fillRef idx="0"/>
          <a:effectRef idx="0"/>
          <a:fontRef idx="minor"/>
        </p:style>
      </p:sp>
      <p:graphicFrame>
        <p:nvGraphicFramePr>
          <p:cNvPr id="189" name="Chart 17"/>
          <p:cNvGraphicFramePr/>
          <p:nvPr/>
        </p:nvGraphicFramePr>
        <p:xfrm>
          <a:off x="-34200" y="1628640"/>
          <a:ext cx="4571640" cy="4521240"/>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190" name="Chart 19"/>
          <p:cNvGraphicFramePr/>
          <p:nvPr/>
        </p:nvGraphicFramePr>
        <p:xfrm>
          <a:off x="3808440" y="1628640"/>
          <a:ext cx="4571640" cy="452124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91" name="Chart 20"/>
          <p:cNvGraphicFramePr/>
          <p:nvPr/>
        </p:nvGraphicFramePr>
        <p:xfrm>
          <a:off x="7444800" y="1669320"/>
          <a:ext cx="4571640" cy="4351680"/>
        </p:xfrm>
        <a:graphic>
          <a:graphicData uri="http://schemas.openxmlformats.org/drawingml/2006/chart">
            <c:chart xmlns:c="http://schemas.openxmlformats.org/drawingml/2006/chart" xmlns:r="http://schemas.openxmlformats.org/officeDocument/2006/relationships" r:id="rId3"/>
          </a:graphicData>
        </a:graphic>
      </p:graphicFrame>
      <p:sp>
        <p:nvSpPr>
          <p:cNvPr id="192" name="TextShape 3"/>
          <p:cNvSpPr txBox="1"/>
          <p:nvPr/>
        </p:nvSpPr>
        <p:spPr>
          <a:xfrm>
            <a:off x="9547920" y="6448320"/>
            <a:ext cx="1421640" cy="180720"/>
          </a:xfrm>
          <a:prstGeom prst="rect">
            <a:avLst/>
          </a:prstGeom>
          <a:noFill/>
          <a:ln>
            <a:noFill/>
          </a:ln>
        </p:spPr>
        <p:txBody>
          <a:bodyPr lIns="122040" rIns="122040" tIns="60840" bIns="60840" anchor="ctr"/>
          <a:p>
            <a:pPr algn="r">
              <a:lnSpc>
                <a:spcPct val="100000"/>
              </a:lnSpc>
            </a:pPr>
            <a:fld id="{0C9B62AB-7DA8-4735-A9A7-8F9BD74DA846}" type="datetime1">
              <a:rPr b="0" lang="lt-LT" sz="1200" spc="-1" strike="noStrike">
                <a:solidFill>
                  <a:srgbClr val="000000"/>
                </a:solidFill>
                <a:latin typeface="Constantia"/>
              </a:rPr>
              <a:t>2019-04-09</a:t>
            </a:fld>
            <a:endParaRPr b="0" lang="lt-LT" sz="1200" spc="-1" strike="noStrike">
              <a:latin typeface="Times New Roman"/>
            </a:endParaRPr>
          </a:p>
        </p:txBody>
      </p:sp>
    </p:spTree>
  </p:cSld>
  <p:transition spd="med">
    <p:fade/>
  </p:transition>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193" name="Chart 8"/>
          <p:cNvGraphicFramePr/>
          <p:nvPr/>
        </p:nvGraphicFramePr>
        <p:xfrm>
          <a:off x="3754080" y="2057400"/>
          <a:ext cx="4571640" cy="4092840"/>
        </p:xfrm>
        <a:graphic>
          <a:graphicData uri="http://schemas.openxmlformats.org/drawingml/2006/chart">
            <c:chart xmlns:c="http://schemas.openxmlformats.org/drawingml/2006/chart" xmlns:r="http://schemas.openxmlformats.org/officeDocument/2006/relationships" r:id="rId1"/>
          </a:graphicData>
        </a:graphic>
      </p:graphicFrame>
      <p:sp>
        <p:nvSpPr>
          <p:cNvPr id="194" name="TextShape 1"/>
          <p:cNvSpPr txBox="1"/>
          <p:nvPr/>
        </p:nvSpPr>
        <p:spPr>
          <a:xfrm>
            <a:off x="1141560" y="152280"/>
            <a:ext cx="9750600" cy="1294920"/>
          </a:xfrm>
          <a:prstGeom prst="rect">
            <a:avLst/>
          </a:prstGeom>
          <a:noFill/>
          <a:ln>
            <a:noFill/>
          </a:ln>
        </p:spPr>
        <p:txBody>
          <a:bodyPr lIns="122040" rIns="122040" tIns="60840" bIns="60840" anchor="b"/>
          <a:p>
            <a:pPr>
              <a:lnSpc>
                <a:spcPct val="100000"/>
              </a:lnSpc>
            </a:pPr>
            <a:r>
              <a:rPr b="0" lang="en-US" sz="3600" spc="-1" strike="noStrike">
                <a:solidFill>
                  <a:srgbClr val="000000"/>
                </a:solidFill>
                <a:latin typeface="Constantia"/>
              </a:rPr>
              <a:t>Maitinimo kokybės vertinimas</a:t>
            </a:r>
            <a:endParaRPr b="0" lang="en-US" sz="3600" spc="-1" strike="noStrike">
              <a:solidFill>
                <a:srgbClr val="000000"/>
              </a:solidFill>
              <a:latin typeface="Constantia"/>
            </a:endParaRPr>
          </a:p>
        </p:txBody>
      </p:sp>
      <p:sp>
        <p:nvSpPr>
          <p:cNvPr id="195" name="CustomShape 2"/>
          <p:cNvSpPr/>
          <p:nvPr/>
        </p:nvSpPr>
        <p:spPr>
          <a:xfrm>
            <a:off x="7606440" y="2391120"/>
            <a:ext cx="4248000" cy="3758760"/>
          </a:xfrm>
          <a:prstGeom prst="rect">
            <a:avLst/>
          </a:prstGeom>
          <a:noFill/>
          <a:ln>
            <a:noFill/>
          </a:ln>
        </p:spPr>
        <p:style>
          <a:lnRef idx="0"/>
          <a:fillRef idx="0"/>
          <a:effectRef idx="0"/>
          <a:fontRef idx="minor"/>
        </p:style>
      </p:sp>
      <p:graphicFrame>
        <p:nvGraphicFramePr>
          <p:cNvPr id="196" name="Chart 7"/>
          <p:cNvGraphicFramePr/>
          <p:nvPr/>
        </p:nvGraphicFramePr>
        <p:xfrm>
          <a:off x="-98280" y="2057400"/>
          <a:ext cx="4571640" cy="409284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97" name="Chart 9"/>
          <p:cNvGraphicFramePr/>
          <p:nvPr/>
        </p:nvGraphicFramePr>
        <p:xfrm>
          <a:off x="7966800" y="2057400"/>
          <a:ext cx="4571640" cy="4092840"/>
        </p:xfrm>
        <a:graphic>
          <a:graphicData uri="http://schemas.openxmlformats.org/drawingml/2006/chart">
            <c:chart xmlns:c="http://schemas.openxmlformats.org/drawingml/2006/chart" xmlns:r="http://schemas.openxmlformats.org/officeDocument/2006/relationships" r:id="rId3"/>
          </a:graphicData>
        </a:graphic>
      </p:graphicFrame>
      <p:sp>
        <p:nvSpPr>
          <p:cNvPr id="198" name="TextShape 3"/>
          <p:cNvSpPr txBox="1"/>
          <p:nvPr/>
        </p:nvSpPr>
        <p:spPr>
          <a:xfrm>
            <a:off x="9547920" y="6448320"/>
            <a:ext cx="1421640" cy="180720"/>
          </a:xfrm>
          <a:prstGeom prst="rect">
            <a:avLst/>
          </a:prstGeom>
          <a:noFill/>
          <a:ln>
            <a:noFill/>
          </a:ln>
        </p:spPr>
        <p:txBody>
          <a:bodyPr lIns="122040" rIns="122040" tIns="60840" bIns="60840" anchor="ctr"/>
          <a:p>
            <a:pPr algn="r">
              <a:lnSpc>
                <a:spcPct val="100000"/>
              </a:lnSpc>
            </a:pPr>
            <a:fld id="{74DF3C93-F125-4A46-B765-8D6233E73873}" type="datetime1">
              <a:rPr b="0" lang="lt-LT" sz="1200" spc="-1" strike="noStrike">
                <a:solidFill>
                  <a:srgbClr val="000000"/>
                </a:solidFill>
                <a:latin typeface="Constantia"/>
              </a:rPr>
              <a:t>2019-04-09</a:t>
            </a:fld>
            <a:endParaRPr b="0" lang="lt-LT" sz="1200" spc="-1" strike="noStrike">
              <a:latin typeface="Times New Roman"/>
            </a:endParaRPr>
          </a:p>
        </p:txBody>
      </p:sp>
    </p:spTree>
  </p:cSld>
  <p:transition spd="med">
    <p:fade/>
  </p:transition>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199" name="Chart 11"/>
          <p:cNvGraphicFramePr/>
          <p:nvPr/>
        </p:nvGraphicFramePr>
        <p:xfrm>
          <a:off x="6017040" y="1772640"/>
          <a:ext cx="5837760" cy="4377240"/>
        </p:xfrm>
        <a:graphic>
          <a:graphicData uri="http://schemas.openxmlformats.org/drawingml/2006/chart">
            <c:chart xmlns:c="http://schemas.openxmlformats.org/drawingml/2006/chart" xmlns:r="http://schemas.openxmlformats.org/officeDocument/2006/relationships" r:id="rId1"/>
          </a:graphicData>
        </a:graphic>
      </p:graphicFrame>
      <p:sp>
        <p:nvSpPr>
          <p:cNvPr id="200" name="TextShape 1"/>
          <p:cNvSpPr txBox="1"/>
          <p:nvPr/>
        </p:nvSpPr>
        <p:spPr>
          <a:xfrm>
            <a:off x="1141560" y="152280"/>
            <a:ext cx="9750600" cy="1294920"/>
          </a:xfrm>
          <a:prstGeom prst="rect">
            <a:avLst/>
          </a:prstGeom>
          <a:noFill/>
          <a:ln>
            <a:noFill/>
          </a:ln>
        </p:spPr>
        <p:txBody>
          <a:bodyPr lIns="122040" rIns="122040" tIns="60840" bIns="60840" anchor="b"/>
          <a:p>
            <a:pPr>
              <a:lnSpc>
                <a:spcPct val="100000"/>
              </a:lnSpc>
            </a:pPr>
            <a:r>
              <a:rPr b="0" lang="en-US" sz="3600" spc="-1" strike="noStrike">
                <a:solidFill>
                  <a:srgbClr val="000000"/>
                </a:solidFill>
                <a:latin typeface="Constantia"/>
              </a:rPr>
              <a:t>Valgiaraščio vertinimas</a:t>
            </a:r>
            <a:endParaRPr b="0" lang="en-US" sz="3600" spc="-1" strike="noStrike">
              <a:solidFill>
                <a:srgbClr val="000000"/>
              </a:solidFill>
              <a:latin typeface="Constantia"/>
            </a:endParaRPr>
          </a:p>
        </p:txBody>
      </p:sp>
      <p:sp>
        <p:nvSpPr>
          <p:cNvPr id="201" name="CustomShape 2"/>
          <p:cNvSpPr/>
          <p:nvPr/>
        </p:nvSpPr>
        <p:spPr>
          <a:xfrm>
            <a:off x="7606440" y="2391120"/>
            <a:ext cx="4248000" cy="3758760"/>
          </a:xfrm>
          <a:prstGeom prst="rect">
            <a:avLst/>
          </a:prstGeom>
          <a:noFill/>
          <a:ln>
            <a:noFill/>
          </a:ln>
        </p:spPr>
        <p:style>
          <a:lnRef idx="0"/>
          <a:fillRef idx="0"/>
          <a:effectRef idx="0"/>
          <a:fontRef idx="minor"/>
        </p:style>
      </p:sp>
      <p:graphicFrame>
        <p:nvGraphicFramePr>
          <p:cNvPr id="202" name="Chart 10"/>
          <p:cNvGraphicFramePr/>
          <p:nvPr/>
        </p:nvGraphicFramePr>
        <p:xfrm>
          <a:off x="837720" y="1772640"/>
          <a:ext cx="5837760" cy="4377240"/>
        </p:xfrm>
        <a:graphic>
          <a:graphicData uri="http://schemas.openxmlformats.org/drawingml/2006/chart">
            <c:chart xmlns:c="http://schemas.openxmlformats.org/drawingml/2006/chart" xmlns:r="http://schemas.openxmlformats.org/officeDocument/2006/relationships" r:id="rId2"/>
          </a:graphicData>
        </a:graphic>
      </p:graphicFrame>
      <p:sp>
        <p:nvSpPr>
          <p:cNvPr id="203" name="TextShape 3"/>
          <p:cNvSpPr txBox="1"/>
          <p:nvPr/>
        </p:nvSpPr>
        <p:spPr>
          <a:xfrm>
            <a:off x="9547920" y="6448320"/>
            <a:ext cx="1421640" cy="180720"/>
          </a:xfrm>
          <a:prstGeom prst="rect">
            <a:avLst/>
          </a:prstGeom>
          <a:noFill/>
          <a:ln>
            <a:noFill/>
          </a:ln>
        </p:spPr>
        <p:txBody>
          <a:bodyPr lIns="122040" rIns="122040" tIns="60840" bIns="60840" anchor="ctr"/>
          <a:p>
            <a:pPr algn="r">
              <a:lnSpc>
                <a:spcPct val="100000"/>
              </a:lnSpc>
            </a:pPr>
            <a:fld id="{124A392B-57BE-4BDE-9BD1-AEDEEA8919A4}" type="datetime1">
              <a:rPr b="0" lang="lt-LT" sz="1200" spc="-1" strike="noStrike">
                <a:solidFill>
                  <a:srgbClr val="000000"/>
                </a:solidFill>
                <a:latin typeface="Constantia"/>
              </a:rPr>
              <a:t>2019-04-09</a:t>
            </a:fld>
            <a:endParaRPr b="0" lang="lt-LT" sz="1200" spc="-1" strike="noStrike">
              <a:latin typeface="Times New Roman"/>
            </a:endParaRPr>
          </a:p>
        </p:txBody>
      </p:sp>
    </p:spTree>
  </p:cSld>
  <p:transition spd="med">
    <p:fade/>
  </p:transition>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TextShape 1"/>
          <p:cNvSpPr txBox="1"/>
          <p:nvPr/>
        </p:nvSpPr>
        <p:spPr>
          <a:xfrm>
            <a:off x="1141560" y="152280"/>
            <a:ext cx="9750600" cy="1294920"/>
          </a:xfrm>
          <a:prstGeom prst="rect">
            <a:avLst/>
          </a:prstGeom>
          <a:noFill/>
          <a:ln>
            <a:noFill/>
          </a:ln>
        </p:spPr>
        <p:txBody>
          <a:bodyPr lIns="122040" rIns="122040" tIns="60840" bIns="60840" anchor="b"/>
          <a:p>
            <a:pPr>
              <a:lnSpc>
                <a:spcPct val="100000"/>
              </a:lnSpc>
            </a:pPr>
            <a:r>
              <a:rPr b="0" lang="en-US" sz="3600" spc="-1" strike="noStrike">
                <a:solidFill>
                  <a:srgbClr val="000000"/>
                </a:solidFill>
                <a:latin typeface="Constantia"/>
              </a:rPr>
              <a:t>Maitinimo veiklos aspektai</a:t>
            </a:r>
            <a:endParaRPr b="0" lang="en-US" sz="3600" spc="-1" strike="noStrike">
              <a:solidFill>
                <a:srgbClr val="000000"/>
              </a:solidFill>
              <a:latin typeface="Constantia"/>
            </a:endParaRPr>
          </a:p>
        </p:txBody>
      </p:sp>
      <p:sp>
        <p:nvSpPr>
          <p:cNvPr id="205" name="TextShape 2"/>
          <p:cNvSpPr txBox="1"/>
          <p:nvPr/>
        </p:nvSpPr>
        <p:spPr>
          <a:xfrm>
            <a:off x="1141560" y="1523880"/>
            <a:ext cx="4875120" cy="816120"/>
          </a:xfrm>
          <a:prstGeom prst="rect">
            <a:avLst/>
          </a:prstGeom>
          <a:noFill/>
          <a:ln>
            <a:noFill/>
          </a:ln>
        </p:spPr>
        <p:txBody>
          <a:bodyPr lIns="122040" rIns="122040" tIns="60840" bIns="60840" anchor="ctr"/>
          <a:p>
            <a:pPr>
              <a:lnSpc>
                <a:spcPct val="90000"/>
              </a:lnSpc>
              <a:spcBef>
                <a:spcPts val="1800"/>
              </a:spcBef>
            </a:pPr>
            <a:r>
              <a:rPr b="0" lang="en-US" sz="2800" spc="-1" strike="noStrike">
                <a:solidFill>
                  <a:srgbClr val="679015"/>
                </a:solidFill>
                <a:latin typeface="Constantia"/>
              </a:rPr>
              <a:t>Patinkantys</a:t>
            </a:r>
            <a:endParaRPr b="0" lang="en-US" sz="2800" spc="-1" strike="noStrike">
              <a:solidFill>
                <a:srgbClr val="000000"/>
              </a:solidFill>
              <a:latin typeface="Constantia"/>
            </a:endParaRPr>
          </a:p>
        </p:txBody>
      </p:sp>
      <p:graphicFrame>
        <p:nvGraphicFramePr>
          <p:cNvPr id="206" name="Table 3"/>
          <p:cNvGraphicFramePr/>
          <p:nvPr/>
        </p:nvGraphicFramePr>
        <p:xfrm>
          <a:off x="1141560" y="2413080"/>
          <a:ext cx="4874760" cy="3607920"/>
        </p:xfrm>
        <a:graphic>
          <a:graphicData uri="http://schemas.openxmlformats.org/drawingml/2006/table">
            <a:tbl>
              <a:tblPr/>
              <a:tblGrid>
                <a:gridCol w="4875120"/>
              </a:tblGrid>
              <a:tr h="618840">
                <a:tc>
                  <a:txBody>
                    <a:bodyPr/>
                    <a:p>
                      <a:pPr>
                        <a:lnSpc>
                          <a:spcPct val="100000"/>
                        </a:lnSpc>
                      </a:pPr>
                      <a:r>
                        <a:rPr b="0" lang="lt-LT" sz="2800" spc="-1" strike="noStrike">
                          <a:solidFill>
                            <a:srgbClr val="ffffff"/>
                          </a:solidFill>
                          <a:latin typeface="Constantia"/>
                        </a:rPr>
                        <a:t>Įvairus, skanus maistas</a:t>
                      </a:r>
                      <a:endParaRPr b="0" lang="lt-LT" sz="2800" spc="-1" strike="noStrike">
                        <a:latin typeface="Arial"/>
                      </a:endParaRPr>
                    </a:p>
                  </a:txBody>
                  <a:tcPr marL="91440" marR="91440">
                    <a:lnL w="9360">
                      <a:solidFill>
                        <a:srgbClr val="cfe2bd"/>
                      </a:solidFill>
                    </a:lnL>
                    <a:lnR w="9360">
                      <a:solidFill>
                        <a:srgbClr val="cfe2bd"/>
                      </a:solidFill>
                    </a:lnR>
                    <a:lnT w="9360">
                      <a:solidFill>
                        <a:srgbClr val="cfe2bd"/>
                      </a:solidFill>
                    </a:lnT>
                    <a:lnB w="17280">
                      <a:solidFill>
                        <a:srgbClr val="000000"/>
                      </a:solidFill>
                    </a:lnB>
                    <a:solidFill>
                      <a:srgbClr val="84c700"/>
                    </a:solidFill>
                  </a:tcPr>
                </a:tc>
              </a:tr>
              <a:tr h="875520">
                <a:tc>
                  <a:txBody>
                    <a:bodyPr/>
                    <a:p>
                      <a:pPr>
                        <a:lnSpc>
                          <a:spcPct val="100000"/>
                        </a:lnSpc>
                      </a:pPr>
                      <a:r>
                        <a:rPr b="0" lang="lt-LT" sz="2800" spc="-1" strike="noStrike">
                          <a:solidFill>
                            <a:srgbClr val="ffffff"/>
                          </a:solidFill>
                          <a:latin typeface="Constantia"/>
                        </a:rPr>
                        <a:t>Labai įvairiapusiškas ir subalansuotas meniu.</a:t>
                      </a:r>
                      <a:endParaRPr b="0" lang="lt-LT" sz="2800" spc="-1" strike="noStrike">
                        <a:latin typeface="Arial"/>
                      </a:endParaRPr>
                    </a:p>
                  </a:txBody>
                  <a:tcPr marL="91440" marR="91440">
                    <a:lnL w="9360">
                      <a:solidFill>
                        <a:srgbClr val="cfe2bd"/>
                      </a:solidFill>
                    </a:lnL>
                    <a:lnR w="9360">
                      <a:solidFill>
                        <a:srgbClr val="cfe2bd"/>
                      </a:solidFill>
                    </a:lnR>
                    <a:lnT w="9360">
                      <a:solidFill>
                        <a:srgbClr val="cfe2bd"/>
                      </a:solidFill>
                    </a:lnT>
                    <a:lnB w="9360">
                      <a:solidFill>
                        <a:srgbClr val="cfe2bd"/>
                      </a:solidFill>
                    </a:lnB>
                    <a:solidFill>
                      <a:srgbClr val="9dd233"/>
                    </a:solidFill>
                  </a:tcPr>
                </a:tc>
              </a:tr>
              <a:tr h="875520">
                <a:tc>
                  <a:txBody>
                    <a:bodyPr/>
                    <a:p>
                      <a:pPr>
                        <a:lnSpc>
                          <a:spcPct val="100000"/>
                        </a:lnSpc>
                      </a:pPr>
                      <a:r>
                        <a:rPr b="0" lang="lt-LT" sz="2800" spc="-1" strike="noStrike">
                          <a:solidFill>
                            <a:srgbClr val="ffffff"/>
                          </a:solidFill>
                          <a:latin typeface="Constantia"/>
                        </a:rPr>
                        <a:t>Šiltas, vietoje gaminamas maistas</a:t>
                      </a:r>
                      <a:endParaRPr b="0" lang="lt-LT" sz="2800" spc="-1" strike="noStrike">
                        <a:latin typeface="Arial"/>
                      </a:endParaRPr>
                    </a:p>
                  </a:txBody>
                  <a:tcPr marL="91440" marR="91440">
                    <a:lnL w="9360">
                      <a:solidFill>
                        <a:srgbClr val="cfe2bd"/>
                      </a:solidFill>
                    </a:lnL>
                    <a:lnR w="9360">
                      <a:solidFill>
                        <a:srgbClr val="cfe2bd"/>
                      </a:solidFill>
                    </a:lnR>
                    <a:lnT w="9360">
                      <a:solidFill>
                        <a:srgbClr val="cfe2bd"/>
                      </a:solidFill>
                    </a:lnT>
                    <a:lnB w="9360">
                      <a:solidFill>
                        <a:srgbClr val="cfe2bd"/>
                      </a:solidFill>
                    </a:lnB>
                    <a:solidFill>
                      <a:srgbClr val="84c700"/>
                    </a:solidFill>
                  </a:tcPr>
                </a:tc>
              </a:tr>
              <a:tr h="618840">
                <a:tc>
                  <a:txBody>
                    <a:bodyPr/>
                    <a:p>
                      <a:pPr>
                        <a:lnSpc>
                          <a:spcPct val="100000"/>
                        </a:lnSpc>
                      </a:pPr>
                      <a:r>
                        <a:rPr b="0" lang="lt-LT" sz="2800" spc="-1" strike="noStrike">
                          <a:solidFill>
                            <a:srgbClr val="ffffff"/>
                          </a:solidFill>
                          <a:latin typeface="Constantia"/>
                        </a:rPr>
                        <a:t>Daug daržovių, vaisių</a:t>
                      </a:r>
                      <a:endParaRPr b="0" lang="lt-LT" sz="2800" spc="-1" strike="noStrike">
                        <a:latin typeface="Arial"/>
                      </a:endParaRPr>
                    </a:p>
                  </a:txBody>
                  <a:tcPr marL="91440" marR="91440">
                    <a:lnL w="9360">
                      <a:solidFill>
                        <a:srgbClr val="cfe2bd"/>
                      </a:solidFill>
                    </a:lnL>
                    <a:lnR w="9360">
                      <a:solidFill>
                        <a:srgbClr val="cfe2bd"/>
                      </a:solidFill>
                    </a:lnR>
                    <a:lnT w="9360">
                      <a:solidFill>
                        <a:srgbClr val="cfe2bd"/>
                      </a:solidFill>
                    </a:lnT>
                    <a:lnB w="9360">
                      <a:solidFill>
                        <a:srgbClr val="cfe2bd"/>
                      </a:solidFill>
                    </a:lnB>
                    <a:solidFill>
                      <a:srgbClr val="9dd233"/>
                    </a:solidFill>
                  </a:tcPr>
                </a:tc>
              </a:tr>
              <a:tr h="619200">
                <a:tc>
                  <a:txBody>
                    <a:bodyPr/>
                    <a:p>
                      <a:pPr>
                        <a:lnSpc>
                          <a:spcPct val="100000"/>
                        </a:lnSpc>
                      </a:pPr>
                      <a:r>
                        <a:rPr b="0" lang="lt-LT" sz="2800" spc="-1" strike="noStrike">
                          <a:solidFill>
                            <a:srgbClr val="ffffff"/>
                          </a:solidFill>
                          <a:latin typeface="Constantia"/>
                        </a:rPr>
                        <a:t>Skanios sriubos, košės</a:t>
                      </a:r>
                      <a:endParaRPr b="0" lang="lt-LT" sz="2800" spc="-1" strike="noStrike">
                        <a:latin typeface="Arial"/>
                      </a:endParaRPr>
                    </a:p>
                  </a:txBody>
                  <a:tcPr marL="91440" marR="91440">
                    <a:lnL w="9360">
                      <a:solidFill>
                        <a:srgbClr val="000000"/>
                      </a:solidFill>
                    </a:lnL>
                    <a:lnR w="9360">
                      <a:solidFill>
                        <a:srgbClr val="000000"/>
                      </a:solidFill>
                    </a:lnR>
                    <a:lnT w="9360">
                      <a:solidFill>
                        <a:srgbClr val="000000"/>
                      </a:solidFill>
                    </a:lnT>
                    <a:lnB w="9360">
                      <a:solidFill>
                        <a:srgbClr val="cfe2bd"/>
                      </a:solidFill>
                    </a:lnB>
                    <a:solidFill>
                      <a:srgbClr val="84c700"/>
                    </a:solidFill>
                  </a:tcPr>
                </a:tc>
              </a:tr>
            </a:tbl>
          </a:graphicData>
        </a:graphic>
      </p:graphicFrame>
      <p:sp>
        <p:nvSpPr>
          <p:cNvPr id="207" name="TextShape 4"/>
          <p:cNvSpPr txBox="1"/>
          <p:nvPr/>
        </p:nvSpPr>
        <p:spPr>
          <a:xfrm>
            <a:off x="6094440" y="1523880"/>
            <a:ext cx="4875120" cy="816120"/>
          </a:xfrm>
          <a:prstGeom prst="rect">
            <a:avLst/>
          </a:prstGeom>
          <a:noFill/>
          <a:ln>
            <a:noFill/>
          </a:ln>
        </p:spPr>
        <p:txBody>
          <a:bodyPr lIns="122040" rIns="122040" tIns="60840" bIns="60840" anchor="ctr"/>
          <a:p>
            <a:pPr>
              <a:lnSpc>
                <a:spcPct val="90000"/>
              </a:lnSpc>
              <a:spcBef>
                <a:spcPts val="1800"/>
              </a:spcBef>
            </a:pPr>
            <a:r>
              <a:rPr b="0" lang="en-US" sz="2800" spc="-1" strike="noStrike">
                <a:solidFill>
                  <a:srgbClr val="f23610"/>
                </a:solidFill>
                <a:latin typeface="Constantia"/>
              </a:rPr>
              <a:t>Nepatinkantys</a:t>
            </a:r>
            <a:endParaRPr b="0" lang="en-US" sz="2800" spc="-1" strike="noStrike">
              <a:solidFill>
                <a:srgbClr val="000000"/>
              </a:solidFill>
              <a:latin typeface="Constantia"/>
            </a:endParaRPr>
          </a:p>
        </p:txBody>
      </p:sp>
      <p:graphicFrame>
        <p:nvGraphicFramePr>
          <p:cNvPr id="208" name="Table 5"/>
          <p:cNvGraphicFramePr/>
          <p:nvPr/>
        </p:nvGraphicFramePr>
        <p:xfrm>
          <a:off x="6094440" y="2413080"/>
          <a:ext cx="4874760" cy="3746160"/>
        </p:xfrm>
        <a:graphic>
          <a:graphicData uri="http://schemas.openxmlformats.org/drawingml/2006/table">
            <a:tbl>
              <a:tblPr/>
              <a:tblGrid>
                <a:gridCol w="4875120"/>
              </a:tblGrid>
              <a:tr h="643680">
                <a:tc>
                  <a:txBody>
                    <a:bodyPr/>
                    <a:p>
                      <a:pPr>
                        <a:lnSpc>
                          <a:spcPct val="100000"/>
                        </a:lnSpc>
                      </a:pPr>
                      <a:r>
                        <a:rPr b="0" lang="lt-LT" sz="2800" spc="-1" strike="noStrike">
                          <a:solidFill>
                            <a:srgbClr val="ffffff"/>
                          </a:solidFill>
                          <a:latin typeface="Constantia"/>
                        </a:rPr>
                        <a:t>Košės be pieno</a:t>
                      </a:r>
                      <a:endParaRPr b="0" lang="lt-LT" sz="2800" spc="-1" strike="noStrike">
                        <a:latin typeface="Arial"/>
                      </a:endParaRPr>
                    </a:p>
                  </a:txBody>
                  <a:tcPr marL="91440" marR="91440">
                    <a:lnL w="9360">
                      <a:solidFill>
                        <a:srgbClr val="f8bebc"/>
                      </a:solidFill>
                    </a:lnL>
                    <a:lnR w="9360">
                      <a:solidFill>
                        <a:srgbClr val="f8bebc"/>
                      </a:solidFill>
                    </a:lnR>
                    <a:lnT w="9360">
                      <a:solidFill>
                        <a:srgbClr val="f8bebc"/>
                      </a:solidFill>
                    </a:lnT>
                    <a:lnB w="17280">
                      <a:solidFill>
                        <a:srgbClr val="000000"/>
                      </a:solidFill>
                    </a:lnB>
                    <a:solidFill>
                      <a:srgbClr val="e92800"/>
                    </a:solidFill>
                  </a:tcPr>
                </a:tc>
              </a:tr>
              <a:tr h="643680">
                <a:tc>
                  <a:txBody>
                    <a:bodyPr/>
                    <a:p>
                      <a:pPr>
                        <a:lnSpc>
                          <a:spcPct val="100000"/>
                        </a:lnSpc>
                      </a:pPr>
                      <a:r>
                        <a:rPr b="0" lang="lt-LT" sz="2800" spc="-1" strike="noStrike">
                          <a:solidFill>
                            <a:srgbClr val="ffffff"/>
                          </a:solidFill>
                          <a:latin typeface="Constantia"/>
                        </a:rPr>
                        <a:t>Daug keptos mėsos</a:t>
                      </a:r>
                      <a:endParaRPr b="0" lang="lt-LT" sz="2800" spc="-1" strike="noStrike">
                        <a:latin typeface="Arial"/>
                      </a:endParaRPr>
                    </a:p>
                  </a:txBody>
                  <a:tcPr marL="91440" marR="91440">
                    <a:lnL w="9360">
                      <a:solidFill>
                        <a:srgbClr val="f8bebc"/>
                      </a:solidFill>
                    </a:lnL>
                    <a:lnR w="9360">
                      <a:solidFill>
                        <a:srgbClr val="f8bebc"/>
                      </a:solidFill>
                    </a:lnR>
                    <a:lnT w="9360">
                      <a:solidFill>
                        <a:srgbClr val="f8bebc"/>
                      </a:solidFill>
                    </a:lnT>
                    <a:lnB w="9360">
                      <a:solidFill>
                        <a:srgbClr val="f8bebc"/>
                      </a:solidFill>
                    </a:lnB>
                    <a:solidFill>
                      <a:srgbClr val="ed5333"/>
                    </a:solidFill>
                  </a:tcPr>
                </a:tc>
              </a:tr>
              <a:tr h="643680">
                <a:tc>
                  <a:txBody>
                    <a:bodyPr/>
                    <a:p>
                      <a:pPr>
                        <a:lnSpc>
                          <a:spcPct val="100000"/>
                        </a:lnSpc>
                      </a:pPr>
                      <a:r>
                        <a:rPr b="0" lang="lt-LT" sz="2800" spc="-1" strike="noStrike">
                          <a:solidFill>
                            <a:srgbClr val="ffffff"/>
                          </a:solidFill>
                          <a:latin typeface="Constantia"/>
                        </a:rPr>
                        <a:t>Patiekaluose daug svogūnų</a:t>
                      </a:r>
                      <a:endParaRPr b="0" lang="lt-LT" sz="2800" spc="-1" strike="noStrike">
                        <a:latin typeface="Arial"/>
                      </a:endParaRPr>
                    </a:p>
                  </a:txBody>
                  <a:tcPr marL="91440" marR="91440">
                    <a:lnL w="9360">
                      <a:solidFill>
                        <a:srgbClr val="f8bebc"/>
                      </a:solidFill>
                    </a:lnL>
                    <a:lnR w="9360">
                      <a:solidFill>
                        <a:srgbClr val="f8bebc"/>
                      </a:solidFill>
                    </a:lnR>
                    <a:lnT w="9360">
                      <a:solidFill>
                        <a:srgbClr val="f8bebc"/>
                      </a:solidFill>
                    </a:lnT>
                    <a:lnB w="9360">
                      <a:solidFill>
                        <a:srgbClr val="f8bebc"/>
                      </a:solidFill>
                    </a:lnB>
                    <a:solidFill>
                      <a:srgbClr val="e92800"/>
                    </a:solidFill>
                  </a:tcPr>
                </a:tc>
              </a:tr>
              <a:tr h="907560">
                <a:tc>
                  <a:txBody>
                    <a:bodyPr/>
                    <a:p>
                      <a:pPr>
                        <a:lnSpc>
                          <a:spcPct val="100000"/>
                        </a:lnSpc>
                      </a:pPr>
                      <a:r>
                        <a:rPr b="0" lang="lt-LT" sz="2800" spc="-1" strike="noStrike">
                          <a:solidFill>
                            <a:srgbClr val="ffffff"/>
                          </a:solidFill>
                          <a:latin typeface="Constantia"/>
                        </a:rPr>
                        <a:t>Maisto pateikimas (kad vaikas norėtų valgyti)</a:t>
                      </a:r>
                      <a:endParaRPr b="0" lang="lt-LT" sz="2800" spc="-1" strike="noStrike">
                        <a:latin typeface="Arial"/>
                      </a:endParaRPr>
                    </a:p>
                  </a:txBody>
                  <a:tcPr marL="91440" marR="91440">
                    <a:lnL w="9360">
                      <a:solidFill>
                        <a:srgbClr val="f8bebc"/>
                      </a:solidFill>
                    </a:lnL>
                    <a:lnR w="9360">
                      <a:solidFill>
                        <a:srgbClr val="f8bebc"/>
                      </a:solidFill>
                    </a:lnR>
                    <a:lnT w="9360">
                      <a:solidFill>
                        <a:srgbClr val="f8bebc"/>
                      </a:solidFill>
                    </a:lnT>
                    <a:lnB w="9360">
                      <a:solidFill>
                        <a:srgbClr val="f8bebc"/>
                      </a:solidFill>
                    </a:lnB>
                    <a:solidFill>
                      <a:srgbClr val="ed5333"/>
                    </a:solidFill>
                  </a:tcPr>
                </a:tc>
              </a:tr>
              <a:tr h="907560">
                <a:tc>
                  <a:txBody>
                    <a:bodyPr/>
                    <a:p>
                      <a:pPr>
                        <a:lnSpc>
                          <a:spcPct val="100000"/>
                        </a:lnSpc>
                      </a:pPr>
                      <a:r>
                        <a:rPr b="0" lang="lt-LT" sz="2800" spc="-1" strike="noStrike">
                          <a:solidFill>
                            <a:srgbClr val="ffffff"/>
                          </a:solidFill>
                          <a:latin typeface="Constantia"/>
                        </a:rPr>
                        <a:t>Mažai ūkininkų daržovių ir vaisių</a:t>
                      </a:r>
                      <a:endParaRPr b="0" lang="lt-LT" sz="2800" spc="-1" strike="noStrike">
                        <a:latin typeface="Arial"/>
                      </a:endParaRPr>
                    </a:p>
                  </a:txBody>
                  <a:tcPr marL="91440" marR="91440">
                    <a:lnL w="9360">
                      <a:solidFill>
                        <a:srgbClr val="000000"/>
                      </a:solidFill>
                    </a:lnL>
                    <a:lnR w="9360">
                      <a:solidFill>
                        <a:srgbClr val="000000"/>
                      </a:solidFill>
                    </a:lnR>
                    <a:lnT w="9360">
                      <a:solidFill>
                        <a:srgbClr val="000000"/>
                      </a:solidFill>
                    </a:lnT>
                    <a:lnB w="9360">
                      <a:solidFill>
                        <a:srgbClr val="f8bebc"/>
                      </a:solidFill>
                    </a:lnB>
                    <a:solidFill>
                      <a:srgbClr val="e92800"/>
                    </a:solidFill>
                  </a:tcPr>
                </a:tc>
              </a:tr>
            </a:tbl>
          </a:graphicData>
        </a:graphic>
      </p:graphicFrame>
      <p:sp>
        <p:nvSpPr>
          <p:cNvPr id="209" name="TextShape 6"/>
          <p:cNvSpPr txBox="1"/>
          <p:nvPr/>
        </p:nvSpPr>
        <p:spPr>
          <a:xfrm>
            <a:off x="9547920" y="6448320"/>
            <a:ext cx="1421640" cy="180720"/>
          </a:xfrm>
          <a:prstGeom prst="rect">
            <a:avLst/>
          </a:prstGeom>
          <a:noFill/>
          <a:ln>
            <a:noFill/>
          </a:ln>
        </p:spPr>
        <p:txBody>
          <a:bodyPr lIns="122040" rIns="122040" tIns="60840" bIns="60840" anchor="ctr"/>
          <a:p>
            <a:pPr algn="r">
              <a:lnSpc>
                <a:spcPct val="100000"/>
              </a:lnSpc>
            </a:pPr>
            <a:fld id="{1DD531DA-B8E2-4FDC-BD35-B889FB403D8E}" type="datetime1">
              <a:rPr b="0" lang="lt-LT" sz="1200" spc="-1" strike="noStrike">
                <a:solidFill>
                  <a:srgbClr val="000000"/>
                </a:solidFill>
                <a:latin typeface="Constantia"/>
              </a:rPr>
              <a:t>2019-04-09</a:t>
            </a:fld>
            <a:endParaRPr b="0" lang="lt-LT" sz="1200" spc="-1" strike="noStrike">
              <a:latin typeface="Times New Roman"/>
            </a:endParaRPr>
          </a:p>
        </p:txBody>
      </p:sp>
    </p:spTree>
  </p:cSld>
  <p:transition spd="med">
    <p:fade/>
  </p:transition>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0" name="TextShape 1"/>
          <p:cNvSpPr txBox="1"/>
          <p:nvPr/>
        </p:nvSpPr>
        <p:spPr>
          <a:xfrm>
            <a:off x="1141560" y="152280"/>
            <a:ext cx="9750600" cy="1294920"/>
          </a:xfrm>
          <a:prstGeom prst="rect">
            <a:avLst/>
          </a:prstGeom>
          <a:noFill/>
          <a:ln>
            <a:noFill/>
          </a:ln>
        </p:spPr>
        <p:txBody>
          <a:bodyPr lIns="122040" rIns="122040" tIns="60840" bIns="60840" anchor="b"/>
          <a:p>
            <a:pPr>
              <a:lnSpc>
                <a:spcPct val="100000"/>
              </a:lnSpc>
            </a:pPr>
            <a:r>
              <a:rPr b="0" lang="en-US" sz="3600" spc="-1" strike="noStrike">
                <a:solidFill>
                  <a:srgbClr val="000000"/>
                </a:solidFill>
                <a:latin typeface="Constantia"/>
              </a:rPr>
              <a:t>Tėvelių pasiūlymai siekiant pagerinti maitinimo kokybę (Neredaguoti atsakymai)</a:t>
            </a:r>
            <a:endParaRPr b="0" lang="en-US" sz="3600" spc="-1" strike="noStrike">
              <a:solidFill>
                <a:srgbClr val="000000"/>
              </a:solidFill>
              <a:latin typeface="Constantia"/>
            </a:endParaRPr>
          </a:p>
        </p:txBody>
      </p:sp>
      <p:graphicFrame>
        <p:nvGraphicFramePr>
          <p:cNvPr id="211" name="Table 2"/>
          <p:cNvGraphicFramePr/>
          <p:nvPr/>
        </p:nvGraphicFramePr>
        <p:xfrm>
          <a:off x="1141560" y="1447920"/>
          <a:ext cx="10065240" cy="3891960"/>
        </p:xfrm>
        <a:graphic>
          <a:graphicData uri="http://schemas.openxmlformats.org/drawingml/2006/table">
            <a:tbl>
              <a:tblPr/>
              <a:tblGrid>
                <a:gridCol w="10065240"/>
              </a:tblGrid>
              <a:tr h="802440">
                <a:tc>
                  <a:txBody>
                    <a:bodyPr/>
                    <a:p>
                      <a:pPr>
                        <a:lnSpc>
                          <a:spcPct val="100000"/>
                        </a:lnSpc>
                      </a:pPr>
                      <a:r>
                        <a:rPr b="0" lang="lt-LT" sz="2800" spc="-1" strike="noStrike">
                          <a:solidFill>
                            <a:srgbClr val="ffffff"/>
                          </a:solidFill>
                          <a:latin typeface="Constantia"/>
                        </a:rPr>
                        <a:t>Daugiau šviežių daržovių ir vaisių vaikams. Tiems kas liko alkanas pasiūlytų antrą porciją.</a:t>
                      </a:r>
                      <a:endParaRPr b="0" lang="lt-LT" sz="2800" spc="-1" strike="noStrike">
                        <a:latin typeface="Arial"/>
                      </a:endParaRPr>
                    </a:p>
                  </a:txBody>
                  <a:tcPr marL="91440" marR="91440">
                    <a:lnL w="9360">
                      <a:solidFill>
                        <a:srgbClr val="cfe2bd"/>
                      </a:solidFill>
                    </a:lnL>
                    <a:lnR w="9360">
                      <a:solidFill>
                        <a:srgbClr val="cfe2bd"/>
                      </a:solidFill>
                    </a:lnR>
                    <a:lnT w="9360">
                      <a:solidFill>
                        <a:srgbClr val="cfe2bd"/>
                      </a:solidFill>
                    </a:lnT>
                    <a:lnB w="17280">
                      <a:solidFill>
                        <a:srgbClr val="000000"/>
                      </a:solidFill>
                    </a:lnB>
                    <a:solidFill>
                      <a:srgbClr val="84c700"/>
                    </a:solidFill>
                  </a:tcPr>
                </a:tc>
              </a:tr>
              <a:tr h="447120">
                <a:tc>
                  <a:txBody>
                    <a:bodyPr/>
                    <a:p>
                      <a:pPr>
                        <a:lnSpc>
                          <a:spcPct val="100000"/>
                        </a:lnSpc>
                      </a:pPr>
                      <a:r>
                        <a:rPr b="0" lang="lt-LT" sz="2800" spc="-1" strike="noStrike">
                          <a:solidFill>
                            <a:srgbClr val="ffffff"/>
                          </a:solidFill>
                          <a:latin typeface="Constantia"/>
                        </a:rPr>
                        <a:t>Daugiau šviežių vaisių ir daržovių bei tausojančių patiekalų.</a:t>
                      </a:r>
                      <a:endParaRPr b="0" lang="lt-LT" sz="2800" spc="-1" strike="noStrike">
                        <a:latin typeface="Arial"/>
                      </a:endParaRPr>
                    </a:p>
                  </a:txBody>
                  <a:tcPr marL="91440" marR="91440">
                    <a:lnL w="9360">
                      <a:solidFill>
                        <a:srgbClr val="cfe2bd"/>
                      </a:solidFill>
                    </a:lnL>
                    <a:lnR w="9360">
                      <a:solidFill>
                        <a:srgbClr val="cfe2bd"/>
                      </a:solidFill>
                    </a:lnR>
                    <a:lnT w="9360">
                      <a:solidFill>
                        <a:srgbClr val="cfe2bd"/>
                      </a:solidFill>
                    </a:lnT>
                    <a:lnB w="9360">
                      <a:solidFill>
                        <a:srgbClr val="cfe2bd"/>
                      </a:solidFill>
                    </a:lnB>
                    <a:solidFill>
                      <a:srgbClr val="9dd233"/>
                    </a:solidFill>
                  </a:tcPr>
                </a:tc>
              </a:tr>
              <a:tr h="447120">
                <a:tc>
                  <a:txBody>
                    <a:bodyPr/>
                    <a:p>
                      <a:pPr>
                        <a:lnSpc>
                          <a:spcPct val="100000"/>
                        </a:lnSpc>
                      </a:pPr>
                      <a:r>
                        <a:rPr b="0" lang="lt-LT" sz="2800" spc="-1" strike="noStrike">
                          <a:solidFill>
                            <a:srgbClr val="ffffff"/>
                          </a:solidFill>
                          <a:latin typeface="Constantia"/>
                        </a:rPr>
                        <a:t>Maustas galėtų būti pateikiamas vaikams patrauklesniu būdu.</a:t>
                      </a:r>
                      <a:endParaRPr b="0" lang="lt-LT" sz="2800" spc="-1" strike="noStrike">
                        <a:latin typeface="Arial"/>
                      </a:endParaRPr>
                    </a:p>
                  </a:txBody>
                  <a:tcPr marL="91440" marR="91440">
                    <a:lnL w="9360">
                      <a:solidFill>
                        <a:srgbClr val="cfe2bd"/>
                      </a:solidFill>
                    </a:lnL>
                    <a:lnR w="9360">
                      <a:solidFill>
                        <a:srgbClr val="cfe2bd"/>
                      </a:solidFill>
                    </a:lnR>
                    <a:lnT w="9360">
                      <a:solidFill>
                        <a:srgbClr val="cfe2bd"/>
                      </a:solidFill>
                    </a:lnT>
                    <a:lnB w="9360">
                      <a:solidFill>
                        <a:srgbClr val="cfe2bd"/>
                      </a:solidFill>
                    </a:lnB>
                    <a:solidFill>
                      <a:srgbClr val="84c700"/>
                    </a:solidFill>
                  </a:tcPr>
                </a:tc>
              </a:tr>
              <a:tr h="802440">
                <a:tc>
                  <a:txBody>
                    <a:bodyPr/>
                    <a:p>
                      <a:pPr>
                        <a:lnSpc>
                          <a:spcPct val="100000"/>
                        </a:lnSpc>
                      </a:pPr>
                      <a:r>
                        <a:rPr b="0" lang="lt-LT" sz="2800" spc="-1" strike="noStrike">
                          <a:solidFill>
                            <a:srgbClr val="ffffff"/>
                          </a:solidFill>
                          <a:latin typeface="Constantia"/>
                        </a:rPr>
                        <a:t>Mažinti nesveiko, balastinio maisto: batono, bandelių, manų, cukraus, susainių ir pan... </a:t>
                      </a:r>
                      <a:endParaRPr b="0" lang="lt-LT" sz="2800" spc="-1" strike="noStrike">
                        <a:latin typeface="Arial"/>
                      </a:endParaRPr>
                    </a:p>
                  </a:txBody>
                  <a:tcPr marL="91440" marR="91440">
                    <a:lnL w="9360">
                      <a:solidFill>
                        <a:srgbClr val="cfe2bd"/>
                      </a:solidFill>
                    </a:lnL>
                    <a:lnR w="9360">
                      <a:solidFill>
                        <a:srgbClr val="cfe2bd"/>
                      </a:solidFill>
                    </a:lnR>
                    <a:lnT w="9360">
                      <a:solidFill>
                        <a:srgbClr val="cfe2bd"/>
                      </a:solidFill>
                    </a:lnT>
                    <a:lnB w="9360">
                      <a:solidFill>
                        <a:srgbClr val="cfe2bd"/>
                      </a:solidFill>
                    </a:lnB>
                    <a:solidFill>
                      <a:srgbClr val="9dd233"/>
                    </a:solidFill>
                  </a:tcPr>
                </a:tc>
              </a:tr>
              <a:tr h="447120">
                <a:tc>
                  <a:txBody>
                    <a:bodyPr/>
                    <a:p>
                      <a:pPr>
                        <a:lnSpc>
                          <a:spcPct val="100000"/>
                        </a:lnSpc>
                      </a:pPr>
                      <a:r>
                        <a:rPr b="0" lang="lt-LT" sz="2800" spc="-1" strike="noStrike">
                          <a:solidFill>
                            <a:srgbClr val="ffffff"/>
                          </a:solidFill>
                          <a:latin typeface="Constantia"/>
                        </a:rPr>
                        <a:t>Pereiti ant sveikatai palankaus meniu, kaip Utenoje, Kaune...</a:t>
                      </a:r>
                      <a:endParaRPr b="0" lang="lt-LT" sz="2800" spc="-1" strike="noStrike">
                        <a:latin typeface="Arial"/>
                      </a:endParaRPr>
                    </a:p>
                  </a:txBody>
                  <a:tcPr marL="91440" marR="91440">
                    <a:lnL w="9360">
                      <a:solidFill>
                        <a:srgbClr val="cfe2bd"/>
                      </a:solidFill>
                    </a:lnL>
                    <a:lnR w="9360">
                      <a:solidFill>
                        <a:srgbClr val="cfe2bd"/>
                      </a:solidFill>
                    </a:lnR>
                    <a:lnT w="9360">
                      <a:solidFill>
                        <a:srgbClr val="cfe2bd"/>
                      </a:solidFill>
                    </a:lnT>
                    <a:lnB w="9360">
                      <a:solidFill>
                        <a:srgbClr val="cfe2bd"/>
                      </a:solidFill>
                    </a:lnB>
                    <a:solidFill>
                      <a:srgbClr val="84c700"/>
                    </a:solidFill>
                  </a:tcPr>
                </a:tc>
              </a:tr>
              <a:tr h="447120">
                <a:tc>
                  <a:txBody>
                    <a:bodyPr/>
                    <a:p>
                      <a:pPr>
                        <a:lnSpc>
                          <a:spcPct val="100000"/>
                        </a:lnSpc>
                      </a:pPr>
                      <a:r>
                        <a:rPr b="0" lang="lt-LT" sz="2800" spc="-1" strike="noStrike">
                          <a:solidFill>
                            <a:srgbClr val="ffffff"/>
                          </a:solidFill>
                          <a:latin typeface="Constantia"/>
                        </a:rPr>
                        <a:t>Sumažinti maisto kiekį indelyje ir didinti produktų įvairovę.</a:t>
                      </a:r>
                      <a:endParaRPr b="0" lang="lt-LT" sz="2800" spc="-1" strike="noStrike">
                        <a:latin typeface="Arial"/>
                      </a:endParaRPr>
                    </a:p>
                  </a:txBody>
                  <a:tcPr marL="91440" marR="91440">
                    <a:lnL w="9360">
                      <a:solidFill>
                        <a:srgbClr val="cfe2bd"/>
                      </a:solidFill>
                    </a:lnL>
                    <a:lnR w="9360">
                      <a:solidFill>
                        <a:srgbClr val="cfe2bd"/>
                      </a:solidFill>
                    </a:lnR>
                    <a:lnT w="9360">
                      <a:solidFill>
                        <a:srgbClr val="cfe2bd"/>
                      </a:solidFill>
                    </a:lnT>
                    <a:lnB w="9360">
                      <a:solidFill>
                        <a:srgbClr val="cfe2bd"/>
                      </a:solidFill>
                    </a:lnB>
                    <a:solidFill>
                      <a:srgbClr val="9dd233"/>
                    </a:solidFill>
                  </a:tcPr>
                </a:tc>
              </a:tr>
              <a:tr h="447120">
                <a:tc>
                  <a:txBody>
                    <a:bodyPr/>
                    <a:p>
                      <a:pPr>
                        <a:lnSpc>
                          <a:spcPct val="100000"/>
                        </a:lnSpc>
                      </a:pPr>
                      <a:r>
                        <a:rPr b="0" lang="lt-LT" sz="2800" spc="-1" strike="noStrike">
                          <a:solidFill>
                            <a:srgbClr val="ffffff"/>
                          </a:solidFill>
                          <a:latin typeface="Constantia"/>
                        </a:rPr>
                        <a:t>Vaikas labai nori pieniškų košių, blynų</a:t>
                      </a:r>
                      <a:endParaRPr b="0" lang="lt-LT" sz="2800" spc="-1" strike="noStrike">
                        <a:latin typeface="Arial"/>
                      </a:endParaRPr>
                    </a:p>
                  </a:txBody>
                  <a:tcPr marL="91440" marR="91440">
                    <a:lnL w="9360">
                      <a:solidFill>
                        <a:srgbClr val="000000"/>
                      </a:solidFill>
                    </a:lnL>
                    <a:lnR w="9360">
                      <a:solidFill>
                        <a:srgbClr val="000000"/>
                      </a:solidFill>
                    </a:lnR>
                    <a:lnT w="9360">
                      <a:solidFill>
                        <a:srgbClr val="000000"/>
                      </a:solidFill>
                    </a:lnT>
                    <a:lnB w="9360">
                      <a:solidFill>
                        <a:srgbClr val="cfe2bd"/>
                      </a:solidFill>
                    </a:lnB>
                    <a:solidFill>
                      <a:srgbClr val="84c700"/>
                    </a:solidFill>
                  </a:tcPr>
                </a:tc>
              </a:tr>
            </a:tbl>
          </a:graphicData>
        </a:graphic>
      </p:graphicFrame>
      <p:sp>
        <p:nvSpPr>
          <p:cNvPr id="212" name="TextShape 3"/>
          <p:cNvSpPr txBox="1"/>
          <p:nvPr/>
        </p:nvSpPr>
        <p:spPr>
          <a:xfrm>
            <a:off x="9547920" y="6448320"/>
            <a:ext cx="1421640" cy="180720"/>
          </a:xfrm>
          <a:prstGeom prst="rect">
            <a:avLst/>
          </a:prstGeom>
          <a:noFill/>
          <a:ln>
            <a:noFill/>
          </a:ln>
        </p:spPr>
        <p:txBody>
          <a:bodyPr lIns="122040" rIns="122040" tIns="60840" bIns="60840" anchor="ctr"/>
          <a:p>
            <a:pPr algn="r">
              <a:lnSpc>
                <a:spcPct val="100000"/>
              </a:lnSpc>
            </a:pPr>
            <a:fld id="{899583F7-0A6C-4328-9068-DA6906403DCC}" type="datetime1">
              <a:rPr b="0" lang="lt-LT" sz="1200" spc="-1" strike="noStrike">
                <a:solidFill>
                  <a:srgbClr val="000000"/>
                </a:solidFill>
                <a:latin typeface="Constantia"/>
              </a:rPr>
              <a:t>2019-04-09</a:t>
            </a:fld>
            <a:endParaRPr b="0" lang="lt-LT" sz="1200" spc="-1" strike="noStrike">
              <a:latin typeface="Times New Roman"/>
            </a:endParaRPr>
          </a:p>
        </p:txBody>
      </p:sp>
    </p:spTree>
  </p:cSld>
  <p:transition spd="med">
    <p:fade/>
  </p:transition>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3" name="TextShape 1"/>
          <p:cNvSpPr txBox="1"/>
          <p:nvPr/>
        </p:nvSpPr>
        <p:spPr>
          <a:xfrm>
            <a:off x="1141560" y="152280"/>
            <a:ext cx="9750600" cy="1294920"/>
          </a:xfrm>
          <a:prstGeom prst="rect">
            <a:avLst/>
          </a:prstGeom>
          <a:noFill/>
          <a:ln>
            <a:noFill/>
          </a:ln>
        </p:spPr>
        <p:txBody>
          <a:bodyPr lIns="122040" rIns="122040" tIns="60840" bIns="60840" anchor="b"/>
          <a:p>
            <a:pPr>
              <a:lnSpc>
                <a:spcPct val="100000"/>
              </a:lnSpc>
            </a:pPr>
            <a:r>
              <a:rPr b="0" lang="en-US" sz="3600" spc="-1" strike="noStrike">
                <a:solidFill>
                  <a:srgbClr val="000000"/>
                </a:solidFill>
                <a:latin typeface="Constantia"/>
              </a:rPr>
              <a:t>Maitinimo veiklos aspektai</a:t>
            </a:r>
            <a:endParaRPr b="0" lang="en-US" sz="3600" spc="-1" strike="noStrike">
              <a:solidFill>
                <a:srgbClr val="000000"/>
              </a:solidFill>
              <a:latin typeface="Constantia"/>
            </a:endParaRPr>
          </a:p>
        </p:txBody>
      </p:sp>
      <p:sp>
        <p:nvSpPr>
          <p:cNvPr id="214" name="TextShape 2"/>
          <p:cNvSpPr txBox="1"/>
          <p:nvPr/>
        </p:nvSpPr>
        <p:spPr>
          <a:xfrm>
            <a:off x="1141560" y="1523880"/>
            <a:ext cx="4875120" cy="816120"/>
          </a:xfrm>
          <a:prstGeom prst="rect">
            <a:avLst/>
          </a:prstGeom>
          <a:noFill/>
          <a:ln>
            <a:noFill/>
          </a:ln>
        </p:spPr>
        <p:txBody>
          <a:bodyPr lIns="122040" rIns="122040" tIns="60840" bIns="60840" anchor="ctr"/>
          <a:p>
            <a:pPr>
              <a:lnSpc>
                <a:spcPct val="90000"/>
              </a:lnSpc>
              <a:spcBef>
                <a:spcPts val="1800"/>
              </a:spcBef>
            </a:pPr>
            <a:r>
              <a:rPr b="0" lang="en-US" sz="2800" spc="-1" strike="noStrike">
                <a:solidFill>
                  <a:srgbClr val="679015"/>
                </a:solidFill>
                <a:latin typeface="Constantia"/>
              </a:rPr>
              <a:t>Patinkantys</a:t>
            </a:r>
            <a:endParaRPr b="0" lang="en-US" sz="2800" spc="-1" strike="noStrike">
              <a:solidFill>
                <a:srgbClr val="000000"/>
              </a:solidFill>
              <a:latin typeface="Constantia"/>
            </a:endParaRPr>
          </a:p>
        </p:txBody>
      </p:sp>
      <p:graphicFrame>
        <p:nvGraphicFramePr>
          <p:cNvPr id="215" name="Table 3"/>
          <p:cNvGraphicFramePr/>
          <p:nvPr/>
        </p:nvGraphicFramePr>
        <p:xfrm>
          <a:off x="1141560" y="2413080"/>
          <a:ext cx="4874760" cy="3607920"/>
        </p:xfrm>
        <a:graphic>
          <a:graphicData uri="http://schemas.openxmlformats.org/drawingml/2006/table">
            <a:tbl>
              <a:tblPr/>
              <a:tblGrid>
                <a:gridCol w="4875120"/>
              </a:tblGrid>
              <a:tr h="618840">
                <a:tc>
                  <a:txBody>
                    <a:bodyPr/>
                    <a:p>
                      <a:pPr>
                        <a:lnSpc>
                          <a:spcPct val="100000"/>
                        </a:lnSpc>
                      </a:pPr>
                      <a:r>
                        <a:rPr b="0" lang="lt-LT" sz="2800" spc="-1" strike="noStrike">
                          <a:solidFill>
                            <a:srgbClr val="ffffff"/>
                          </a:solidFill>
                          <a:latin typeface="Constantia"/>
                        </a:rPr>
                        <a:t>Įvairus, skanus maistas</a:t>
                      </a:r>
                      <a:endParaRPr b="0" lang="lt-LT" sz="2800" spc="-1" strike="noStrike">
                        <a:latin typeface="Arial"/>
                      </a:endParaRPr>
                    </a:p>
                  </a:txBody>
                  <a:tcPr marL="91440" marR="91440">
                    <a:lnL w="9360">
                      <a:solidFill>
                        <a:srgbClr val="cfe2bd"/>
                      </a:solidFill>
                    </a:lnL>
                    <a:lnR w="9360">
                      <a:solidFill>
                        <a:srgbClr val="cfe2bd"/>
                      </a:solidFill>
                    </a:lnR>
                    <a:lnT w="9360">
                      <a:solidFill>
                        <a:srgbClr val="cfe2bd"/>
                      </a:solidFill>
                    </a:lnT>
                    <a:lnB w="17280">
                      <a:solidFill>
                        <a:srgbClr val="000000"/>
                      </a:solidFill>
                    </a:lnB>
                    <a:solidFill>
                      <a:srgbClr val="84c700"/>
                    </a:solidFill>
                  </a:tcPr>
                </a:tc>
              </a:tr>
              <a:tr h="875520">
                <a:tc>
                  <a:txBody>
                    <a:bodyPr/>
                    <a:p>
                      <a:pPr>
                        <a:lnSpc>
                          <a:spcPct val="100000"/>
                        </a:lnSpc>
                      </a:pPr>
                      <a:r>
                        <a:rPr b="0" lang="lt-LT" sz="2800" spc="-1" strike="noStrike">
                          <a:solidFill>
                            <a:srgbClr val="ffffff"/>
                          </a:solidFill>
                          <a:latin typeface="Constantia"/>
                        </a:rPr>
                        <a:t>Labai įvairiapusiškas ir subalansuotas meniu.</a:t>
                      </a:r>
                      <a:endParaRPr b="0" lang="lt-LT" sz="2800" spc="-1" strike="noStrike">
                        <a:latin typeface="Arial"/>
                      </a:endParaRPr>
                    </a:p>
                  </a:txBody>
                  <a:tcPr marL="91440" marR="91440">
                    <a:lnL w="9360">
                      <a:solidFill>
                        <a:srgbClr val="cfe2bd"/>
                      </a:solidFill>
                    </a:lnL>
                    <a:lnR w="9360">
                      <a:solidFill>
                        <a:srgbClr val="cfe2bd"/>
                      </a:solidFill>
                    </a:lnR>
                    <a:lnT w="9360">
                      <a:solidFill>
                        <a:srgbClr val="cfe2bd"/>
                      </a:solidFill>
                    </a:lnT>
                    <a:lnB w="9360">
                      <a:solidFill>
                        <a:srgbClr val="cfe2bd"/>
                      </a:solidFill>
                    </a:lnB>
                    <a:solidFill>
                      <a:srgbClr val="9dd233"/>
                    </a:solidFill>
                  </a:tcPr>
                </a:tc>
              </a:tr>
              <a:tr h="875520">
                <a:tc>
                  <a:txBody>
                    <a:bodyPr/>
                    <a:p>
                      <a:pPr>
                        <a:lnSpc>
                          <a:spcPct val="100000"/>
                        </a:lnSpc>
                      </a:pPr>
                      <a:r>
                        <a:rPr b="0" lang="lt-LT" sz="2800" spc="-1" strike="noStrike">
                          <a:solidFill>
                            <a:srgbClr val="ffffff"/>
                          </a:solidFill>
                          <a:latin typeface="Constantia"/>
                        </a:rPr>
                        <a:t>Šiltas, vietoje gaminamas maistas</a:t>
                      </a:r>
                      <a:endParaRPr b="0" lang="lt-LT" sz="2800" spc="-1" strike="noStrike">
                        <a:latin typeface="Arial"/>
                      </a:endParaRPr>
                    </a:p>
                  </a:txBody>
                  <a:tcPr marL="91440" marR="91440">
                    <a:lnL w="9360">
                      <a:solidFill>
                        <a:srgbClr val="cfe2bd"/>
                      </a:solidFill>
                    </a:lnL>
                    <a:lnR w="9360">
                      <a:solidFill>
                        <a:srgbClr val="cfe2bd"/>
                      </a:solidFill>
                    </a:lnR>
                    <a:lnT w="9360">
                      <a:solidFill>
                        <a:srgbClr val="cfe2bd"/>
                      </a:solidFill>
                    </a:lnT>
                    <a:lnB w="9360">
                      <a:solidFill>
                        <a:srgbClr val="cfe2bd"/>
                      </a:solidFill>
                    </a:lnB>
                    <a:solidFill>
                      <a:srgbClr val="84c700"/>
                    </a:solidFill>
                  </a:tcPr>
                </a:tc>
              </a:tr>
              <a:tr h="618840">
                <a:tc>
                  <a:txBody>
                    <a:bodyPr/>
                    <a:p>
                      <a:pPr>
                        <a:lnSpc>
                          <a:spcPct val="100000"/>
                        </a:lnSpc>
                      </a:pPr>
                      <a:r>
                        <a:rPr b="0" lang="lt-LT" sz="2800" spc="-1" strike="noStrike">
                          <a:solidFill>
                            <a:srgbClr val="ffffff"/>
                          </a:solidFill>
                          <a:latin typeface="Constantia"/>
                        </a:rPr>
                        <a:t>Daug daržovių, vaisių</a:t>
                      </a:r>
                      <a:endParaRPr b="0" lang="lt-LT" sz="2800" spc="-1" strike="noStrike">
                        <a:latin typeface="Arial"/>
                      </a:endParaRPr>
                    </a:p>
                  </a:txBody>
                  <a:tcPr marL="91440" marR="91440">
                    <a:lnL w="9360">
                      <a:solidFill>
                        <a:srgbClr val="cfe2bd"/>
                      </a:solidFill>
                    </a:lnL>
                    <a:lnR w="9360">
                      <a:solidFill>
                        <a:srgbClr val="cfe2bd"/>
                      </a:solidFill>
                    </a:lnR>
                    <a:lnT w="9360">
                      <a:solidFill>
                        <a:srgbClr val="cfe2bd"/>
                      </a:solidFill>
                    </a:lnT>
                    <a:lnB w="9360">
                      <a:solidFill>
                        <a:srgbClr val="cfe2bd"/>
                      </a:solidFill>
                    </a:lnB>
                    <a:solidFill>
                      <a:srgbClr val="9dd233"/>
                    </a:solidFill>
                  </a:tcPr>
                </a:tc>
              </a:tr>
              <a:tr h="619200">
                <a:tc>
                  <a:txBody>
                    <a:bodyPr/>
                    <a:p>
                      <a:pPr>
                        <a:lnSpc>
                          <a:spcPct val="100000"/>
                        </a:lnSpc>
                      </a:pPr>
                      <a:r>
                        <a:rPr b="0" lang="lt-LT" sz="2800" spc="-1" strike="noStrike">
                          <a:solidFill>
                            <a:srgbClr val="ffffff"/>
                          </a:solidFill>
                          <a:latin typeface="Constantia"/>
                        </a:rPr>
                        <a:t>Skanios sriubos, košės</a:t>
                      </a:r>
                      <a:endParaRPr b="0" lang="lt-LT" sz="2800" spc="-1" strike="noStrike">
                        <a:latin typeface="Arial"/>
                      </a:endParaRPr>
                    </a:p>
                  </a:txBody>
                  <a:tcPr marL="91440" marR="91440">
                    <a:lnL w="9360">
                      <a:solidFill>
                        <a:srgbClr val="000000"/>
                      </a:solidFill>
                    </a:lnL>
                    <a:lnR w="9360">
                      <a:solidFill>
                        <a:srgbClr val="000000"/>
                      </a:solidFill>
                    </a:lnR>
                    <a:lnT w="9360">
                      <a:solidFill>
                        <a:srgbClr val="000000"/>
                      </a:solidFill>
                    </a:lnT>
                    <a:lnB w="9360">
                      <a:solidFill>
                        <a:srgbClr val="cfe2bd"/>
                      </a:solidFill>
                    </a:lnB>
                    <a:solidFill>
                      <a:srgbClr val="84c700"/>
                    </a:solidFill>
                  </a:tcPr>
                </a:tc>
              </a:tr>
            </a:tbl>
          </a:graphicData>
        </a:graphic>
      </p:graphicFrame>
      <p:sp>
        <p:nvSpPr>
          <p:cNvPr id="216" name="TextShape 4"/>
          <p:cNvSpPr txBox="1"/>
          <p:nvPr/>
        </p:nvSpPr>
        <p:spPr>
          <a:xfrm>
            <a:off x="6094440" y="1523880"/>
            <a:ext cx="4875120" cy="816120"/>
          </a:xfrm>
          <a:prstGeom prst="rect">
            <a:avLst/>
          </a:prstGeom>
          <a:noFill/>
          <a:ln>
            <a:noFill/>
          </a:ln>
        </p:spPr>
        <p:txBody>
          <a:bodyPr lIns="122040" rIns="122040" tIns="60840" bIns="60840" anchor="ctr"/>
          <a:p>
            <a:pPr>
              <a:lnSpc>
                <a:spcPct val="90000"/>
              </a:lnSpc>
              <a:spcBef>
                <a:spcPts val="1800"/>
              </a:spcBef>
            </a:pPr>
            <a:r>
              <a:rPr b="0" lang="en-US" sz="2800" spc="-1" strike="noStrike">
                <a:solidFill>
                  <a:srgbClr val="f23610"/>
                </a:solidFill>
                <a:latin typeface="Constantia"/>
              </a:rPr>
              <a:t>Nepatinkantys</a:t>
            </a:r>
            <a:endParaRPr b="0" lang="en-US" sz="2800" spc="-1" strike="noStrike">
              <a:solidFill>
                <a:srgbClr val="000000"/>
              </a:solidFill>
              <a:latin typeface="Constantia"/>
            </a:endParaRPr>
          </a:p>
        </p:txBody>
      </p:sp>
      <p:graphicFrame>
        <p:nvGraphicFramePr>
          <p:cNvPr id="217" name="Table 5"/>
          <p:cNvGraphicFramePr/>
          <p:nvPr/>
        </p:nvGraphicFramePr>
        <p:xfrm>
          <a:off x="6094440" y="2413080"/>
          <a:ext cx="4874760" cy="3746160"/>
        </p:xfrm>
        <a:graphic>
          <a:graphicData uri="http://schemas.openxmlformats.org/drawingml/2006/table">
            <a:tbl>
              <a:tblPr/>
              <a:tblGrid>
                <a:gridCol w="4875120"/>
              </a:tblGrid>
              <a:tr h="643680">
                <a:tc>
                  <a:txBody>
                    <a:bodyPr/>
                    <a:p>
                      <a:pPr>
                        <a:lnSpc>
                          <a:spcPct val="100000"/>
                        </a:lnSpc>
                      </a:pPr>
                      <a:r>
                        <a:rPr b="0" lang="lt-LT" sz="2800" spc="-1" strike="noStrike">
                          <a:solidFill>
                            <a:srgbClr val="ffffff"/>
                          </a:solidFill>
                          <a:latin typeface="Constantia"/>
                        </a:rPr>
                        <a:t>Košės be pieno</a:t>
                      </a:r>
                      <a:endParaRPr b="0" lang="lt-LT" sz="2800" spc="-1" strike="noStrike">
                        <a:latin typeface="Arial"/>
                      </a:endParaRPr>
                    </a:p>
                  </a:txBody>
                  <a:tcPr marL="91440" marR="91440">
                    <a:lnL w="9360">
                      <a:solidFill>
                        <a:srgbClr val="f8bebc"/>
                      </a:solidFill>
                    </a:lnL>
                    <a:lnR w="9360">
                      <a:solidFill>
                        <a:srgbClr val="f8bebc"/>
                      </a:solidFill>
                    </a:lnR>
                    <a:lnT w="9360">
                      <a:solidFill>
                        <a:srgbClr val="f8bebc"/>
                      </a:solidFill>
                    </a:lnT>
                    <a:lnB w="17280">
                      <a:solidFill>
                        <a:srgbClr val="000000"/>
                      </a:solidFill>
                    </a:lnB>
                    <a:solidFill>
                      <a:srgbClr val="e92800"/>
                    </a:solidFill>
                  </a:tcPr>
                </a:tc>
              </a:tr>
              <a:tr h="643680">
                <a:tc>
                  <a:txBody>
                    <a:bodyPr/>
                    <a:p>
                      <a:pPr>
                        <a:lnSpc>
                          <a:spcPct val="100000"/>
                        </a:lnSpc>
                      </a:pPr>
                      <a:r>
                        <a:rPr b="0" lang="lt-LT" sz="2800" spc="-1" strike="noStrike">
                          <a:solidFill>
                            <a:srgbClr val="ffffff"/>
                          </a:solidFill>
                          <a:latin typeface="Constantia"/>
                        </a:rPr>
                        <a:t>Daug keptos mėsos</a:t>
                      </a:r>
                      <a:endParaRPr b="0" lang="lt-LT" sz="2800" spc="-1" strike="noStrike">
                        <a:latin typeface="Arial"/>
                      </a:endParaRPr>
                    </a:p>
                  </a:txBody>
                  <a:tcPr marL="91440" marR="91440">
                    <a:lnL w="9360">
                      <a:solidFill>
                        <a:srgbClr val="f8bebc"/>
                      </a:solidFill>
                    </a:lnL>
                    <a:lnR w="9360">
                      <a:solidFill>
                        <a:srgbClr val="f8bebc"/>
                      </a:solidFill>
                    </a:lnR>
                    <a:lnT w="9360">
                      <a:solidFill>
                        <a:srgbClr val="f8bebc"/>
                      </a:solidFill>
                    </a:lnT>
                    <a:lnB w="9360">
                      <a:solidFill>
                        <a:srgbClr val="f8bebc"/>
                      </a:solidFill>
                    </a:lnB>
                    <a:solidFill>
                      <a:srgbClr val="ed5333"/>
                    </a:solidFill>
                  </a:tcPr>
                </a:tc>
              </a:tr>
              <a:tr h="643680">
                <a:tc>
                  <a:txBody>
                    <a:bodyPr/>
                    <a:p>
                      <a:pPr>
                        <a:lnSpc>
                          <a:spcPct val="100000"/>
                        </a:lnSpc>
                      </a:pPr>
                      <a:r>
                        <a:rPr b="0" lang="lt-LT" sz="2800" spc="-1" strike="noStrike">
                          <a:solidFill>
                            <a:srgbClr val="ffffff"/>
                          </a:solidFill>
                          <a:latin typeface="Constantia"/>
                        </a:rPr>
                        <a:t>Patiekaluose daug svogūnų</a:t>
                      </a:r>
                      <a:endParaRPr b="0" lang="lt-LT" sz="2800" spc="-1" strike="noStrike">
                        <a:latin typeface="Arial"/>
                      </a:endParaRPr>
                    </a:p>
                  </a:txBody>
                  <a:tcPr marL="91440" marR="91440">
                    <a:lnL w="9360">
                      <a:solidFill>
                        <a:srgbClr val="f8bebc"/>
                      </a:solidFill>
                    </a:lnL>
                    <a:lnR w="9360">
                      <a:solidFill>
                        <a:srgbClr val="f8bebc"/>
                      </a:solidFill>
                    </a:lnR>
                    <a:lnT w="9360">
                      <a:solidFill>
                        <a:srgbClr val="f8bebc"/>
                      </a:solidFill>
                    </a:lnT>
                    <a:lnB w="9360">
                      <a:solidFill>
                        <a:srgbClr val="f8bebc"/>
                      </a:solidFill>
                    </a:lnB>
                    <a:solidFill>
                      <a:srgbClr val="e92800"/>
                    </a:solidFill>
                  </a:tcPr>
                </a:tc>
              </a:tr>
              <a:tr h="907560">
                <a:tc>
                  <a:txBody>
                    <a:bodyPr/>
                    <a:p>
                      <a:pPr>
                        <a:lnSpc>
                          <a:spcPct val="100000"/>
                        </a:lnSpc>
                      </a:pPr>
                      <a:r>
                        <a:rPr b="0" lang="lt-LT" sz="2800" spc="-1" strike="noStrike">
                          <a:solidFill>
                            <a:srgbClr val="ffffff"/>
                          </a:solidFill>
                          <a:latin typeface="Constantia"/>
                        </a:rPr>
                        <a:t>Maisto pateikimas (kad vaikas norėtų valgyti)</a:t>
                      </a:r>
                      <a:endParaRPr b="0" lang="lt-LT" sz="2800" spc="-1" strike="noStrike">
                        <a:latin typeface="Arial"/>
                      </a:endParaRPr>
                    </a:p>
                  </a:txBody>
                  <a:tcPr marL="91440" marR="91440">
                    <a:lnL w="9360">
                      <a:solidFill>
                        <a:srgbClr val="f8bebc"/>
                      </a:solidFill>
                    </a:lnL>
                    <a:lnR w="9360">
                      <a:solidFill>
                        <a:srgbClr val="f8bebc"/>
                      </a:solidFill>
                    </a:lnR>
                    <a:lnT w="9360">
                      <a:solidFill>
                        <a:srgbClr val="f8bebc"/>
                      </a:solidFill>
                    </a:lnT>
                    <a:lnB w="9360">
                      <a:solidFill>
                        <a:srgbClr val="f8bebc"/>
                      </a:solidFill>
                    </a:lnB>
                    <a:solidFill>
                      <a:srgbClr val="ed5333"/>
                    </a:solidFill>
                  </a:tcPr>
                </a:tc>
              </a:tr>
              <a:tr h="907560">
                <a:tc>
                  <a:txBody>
                    <a:bodyPr/>
                    <a:p>
                      <a:pPr>
                        <a:lnSpc>
                          <a:spcPct val="100000"/>
                        </a:lnSpc>
                      </a:pPr>
                      <a:r>
                        <a:rPr b="0" lang="lt-LT" sz="2800" spc="-1" strike="noStrike">
                          <a:solidFill>
                            <a:srgbClr val="ffffff"/>
                          </a:solidFill>
                          <a:latin typeface="Constantia"/>
                        </a:rPr>
                        <a:t>Mažai ūkininkų daržovių ir vaisių</a:t>
                      </a:r>
                      <a:endParaRPr b="0" lang="lt-LT" sz="2800" spc="-1" strike="noStrike">
                        <a:latin typeface="Arial"/>
                      </a:endParaRPr>
                    </a:p>
                  </a:txBody>
                  <a:tcPr marL="91440" marR="91440">
                    <a:lnL w="9360">
                      <a:solidFill>
                        <a:srgbClr val="000000"/>
                      </a:solidFill>
                    </a:lnL>
                    <a:lnR w="9360">
                      <a:solidFill>
                        <a:srgbClr val="000000"/>
                      </a:solidFill>
                    </a:lnR>
                    <a:lnT w="9360">
                      <a:solidFill>
                        <a:srgbClr val="000000"/>
                      </a:solidFill>
                    </a:lnT>
                    <a:lnB w="9360">
                      <a:solidFill>
                        <a:srgbClr val="f8bebc"/>
                      </a:solidFill>
                    </a:lnB>
                    <a:solidFill>
                      <a:srgbClr val="e92800"/>
                    </a:solidFill>
                  </a:tcPr>
                </a:tc>
              </a:tr>
            </a:tbl>
          </a:graphicData>
        </a:graphic>
      </p:graphicFrame>
      <p:sp>
        <p:nvSpPr>
          <p:cNvPr id="218" name="TextShape 6"/>
          <p:cNvSpPr txBox="1"/>
          <p:nvPr/>
        </p:nvSpPr>
        <p:spPr>
          <a:xfrm>
            <a:off x="9547920" y="6448320"/>
            <a:ext cx="1421640" cy="180720"/>
          </a:xfrm>
          <a:prstGeom prst="rect">
            <a:avLst/>
          </a:prstGeom>
          <a:noFill/>
          <a:ln>
            <a:noFill/>
          </a:ln>
        </p:spPr>
        <p:txBody>
          <a:bodyPr lIns="122040" rIns="122040" tIns="60840" bIns="60840" anchor="ctr"/>
          <a:p>
            <a:pPr algn="r">
              <a:lnSpc>
                <a:spcPct val="100000"/>
              </a:lnSpc>
            </a:pPr>
            <a:fld id="{4F4C9B01-53C0-4DD0-A717-ED163B346E14}" type="datetime1">
              <a:rPr b="0" lang="lt-LT" sz="1200" spc="-1" strike="noStrike">
                <a:solidFill>
                  <a:srgbClr val="000000"/>
                </a:solidFill>
                <a:latin typeface="Constantia"/>
              </a:rPr>
              <a:t>2019-04-09</a:t>
            </a:fld>
            <a:endParaRPr b="0" lang="lt-LT" sz="1200" spc="-1" strike="noStrike">
              <a:latin typeface="Times New Roman"/>
            </a:endParaRPr>
          </a:p>
        </p:txBody>
      </p:sp>
    </p:spTree>
  </p:cSld>
  <p:transition spd="med">
    <p:fade/>
  </p:transition>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9" name="TextShape 1"/>
          <p:cNvSpPr txBox="1"/>
          <p:nvPr/>
        </p:nvSpPr>
        <p:spPr>
          <a:xfrm>
            <a:off x="1141560" y="152280"/>
            <a:ext cx="9750600" cy="1294920"/>
          </a:xfrm>
          <a:prstGeom prst="rect">
            <a:avLst/>
          </a:prstGeom>
          <a:noFill/>
          <a:ln>
            <a:noFill/>
          </a:ln>
        </p:spPr>
        <p:txBody>
          <a:bodyPr lIns="122040" rIns="122040" tIns="60840" bIns="60840" anchor="b"/>
          <a:p>
            <a:pPr>
              <a:lnSpc>
                <a:spcPct val="100000"/>
              </a:lnSpc>
            </a:pPr>
            <a:r>
              <a:rPr b="0" lang="en-US" sz="3600" spc="-1" strike="noStrike">
                <a:solidFill>
                  <a:srgbClr val="000000"/>
                </a:solidFill>
                <a:latin typeface="Constantia"/>
              </a:rPr>
              <a:t>Patiekalų vertinimas</a:t>
            </a:r>
            <a:endParaRPr b="0" lang="en-US" sz="3600" spc="-1" strike="noStrike">
              <a:solidFill>
                <a:srgbClr val="000000"/>
              </a:solidFill>
              <a:latin typeface="Constantia"/>
            </a:endParaRPr>
          </a:p>
        </p:txBody>
      </p:sp>
      <p:sp>
        <p:nvSpPr>
          <p:cNvPr id="220" name="CustomShape 2"/>
          <p:cNvSpPr/>
          <p:nvPr/>
        </p:nvSpPr>
        <p:spPr>
          <a:xfrm>
            <a:off x="7606440" y="2391120"/>
            <a:ext cx="4248000" cy="3758760"/>
          </a:xfrm>
          <a:prstGeom prst="rect">
            <a:avLst/>
          </a:prstGeom>
          <a:noFill/>
          <a:ln>
            <a:noFill/>
          </a:ln>
        </p:spPr>
        <p:style>
          <a:lnRef idx="0"/>
          <a:fillRef idx="0"/>
          <a:effectRef idx="0"/>
          <a:fontRef idx="minor"/>
        </p:style>
      </p:sp>
      <p:graphicFrame>
        <p:nvGraphicFramePr>
          <p:cNvPr id="221" name="Chart 5"/>
          <p:cNvGraphicFramePr/>
          <p:nvPr/>
        </p:nvGraphicFramePr>
        <p:xfrm>
          <a:off x="693720" y="1700640"/>
          <a:ext cx="10800720" cy="4323600"/>
        </p:xfrm>
        <a:graphic>
          <a:graphicData uri="http://schemas.openxmlformats.org/drawingml/2006/chart">
            <c:chart xmlns:c="http://schemas.openxmlformats.org/drawingml/2006/chart" xmlns:r="http://schemas.openxmlformats.org/officeDocument/2006/relationships" r:id="rId1"/>
          </a:graphicData>
        </a:graphic>
      </p:graphicFrame>
      <p:sp>
        <p:nvSpPr>
          <p:cNvPr id="222" name="TextShape 3"/>
          <p:cNvSpPr txBox="1"/>
          <p:nvPr/>
        </p:nvSpPr>
        <p:spPr>
          <a:xfrm>
            <a:off x="9547920" y="6448320"/>
            <a:ext cx="1421640" cy="180720"/>
          </a:xfrm>
          <a:prstGeom prst="rect">
            <a:avLst/>
          </a:prstGeom>
          <a:noFill/>
          <a:ln>
            <a:noFill/>
          </a:ln>
        </p:spPr>
        <p:txBody>
          <a:bodyPr lIns="122040" rIns="122040" tIns="60840" bIns="60840" anchor="ctr"/>
          <a:p>
            <a:pPr algn="r">
              <a:lnSpc>
                <a:spcPct val="100000"/>
              </a:lnSpc>
            </a:pPr>
            <a:fld id="{BB277491-D1CD-41FC-ACF0-968B238F6419}" type="datetime1">
              <a:rPr b="0" lang="lt-LT" sz="1200" spc="-1" strike="noStrike">
                <a:solidFill>
                  <a:srgbClr val="000000"/>
                </a:solidFill>
                <a:latin typeface="Constantia"/>
              </a:rPr>
              <a:t>2019-04-09</a:t>
            </a:fld>
            <a:endParaRPr b="0" lang="lt-LT" sz="1200" spc="-1" strike="noStrike">
              <a:latin typeface="Times New Roman"/>
            </a:endParaRPr>
          </a:p>
        </p:txBody>
      </p:sp>
    </p:spTree>
  </p:cSld>
  <p:transition spd="med">
    <p:fade/>
  </p:transition>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3" name="TextShape 1"/>
          <p:cNvSpPr txBox="1"/>
          <p:nvPr/>
        </p:nvSpPr>
        <p:spPr>
          <a:xfrm>
            <a:off x="1141560" y="152280"/>
            <a:ext cx="9750600" cy="1294920"/>
          </a:xfrm>
          <a:prstGeom prst="rect">
            <a:avLst/>
          </a:prstGeom>
          <a:noFill/>
          <a:ln>
            <a:noFill/>
          </a:ln>
        </p:spPr>
        <p:txBody>
          <a:bodyPr lIns="122040" rIns="122040" tIns="60840" bIns="60840" anchor="b"/>
          <a:p>
            <a:endParaRPr b="0" lang="en-US" sz="2400" spc="-1" strike="noStrike">
              <a:solidFill>
                <a:srgbClr val="000000"/>
              </a:solidFill>
              <a:latin typeface="Constantia"/>
            </a:endParaRPr>
          </a:p>
        </p:txBody>
      </p:sp>
      <p:graphicFrame>
        <p:nvGraphicFramePr>
          <p:cNvPr id="224" name="Chart 7"/>
          <p:cNvGraphicFramePr/>
          <p:nvPr/>
        </p:nvGraphicFramePr>
        <p:xfrm>
          <a:off x="0" y="1556640"/>
          <a:ext cx="11854800" cy="4107600"/>
        </p:xfrm>
        <a:graphic>
          <a:graphicData uri="http://schemas.openxmlformats.org/drawingml/2006/chart">
            <c:chart xmlns:c="http://schemas.openxmlformats.org/drawingml/2006/chart" xmlns:r="http://schemas.openxmlformats.org/officeDocument/2006/relationships" r:id="rId1"/>
          </a:graphicData>
        </a:graphic>
      </p:graphicFrame>
      <p:sp>
        <p:nvSpPr>
          <p:cNvPr id="225" name="TextShape 2"/>
          <p:cNvSpPr txBox="1"/>
          <p:nvPr/>
        </p:nvSpPr>
        <p:spPr>
          <a:xfrm>
            <a:off x="9547920" y="6448320"/>
            <a:ext cx="1421640" cy="180720"/>
          </a:xfrm>
          <a:prstGeom prst="rect">
            <a:avLst/>
          </a:prstGeom>
          <a:noFill/>
          <a:ln>
            <a:noFill/>
          </a:ln>
        </p:spPr>
        <p:txBody>
          <a:bodyPr lIns="122040" rIns="122040" tIns="60840" bIns="60840" anchor="ctr"/>
          <a:p>
            <a:pPr algn="r">
              <a:lnSpc>
                <a:spcPct val="100000"/>
              </a:lnSpc>
            </a:pPr>
            <a:fld id="{8B4305E8-01DB-48C8-B154-B063E6E85F77}" type="datetime1">
              <a:rPr b="0" lang="lt-LT" sz="1200" spc="-1" strike="noStrike">
                <a:solidFill>
                  <a:srgbClr val="000000"/>
                </a:solidFill>
                <a:latin typeface="Constantia"/>
              </a:rPr>
              <a:t>2019-04-09</a:t>
            </a:fld>
            <a:endParaRPr b="0" lang="lt-LT" sz="1200" spc="-1" strike="noStrike">
              <a:latin typeface="Times New Roman"/>
            </a:endParaRPr>
          </a:p>
        </p:txBody>
      </p:sp>
    </p:spTree>
  </p:cSld>
  <p:transition spd="med">
    <p:fade/>
  </p:transition>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TextShape 1"/>
          <p:cNvSpPr txBox="1"/>
          <p:nvPr/>
        </p:nvSpPr>
        <p:spPr>
          <a:xfrm>
            <a:off x="1218960" y="260640"/>
            <a:ext cx="9750600" cy="5911200"/>
          </a:xfrm>
          <a:prstGeom prst="rect">
            <a:avLst/>
          </a:prstGeom>
          <a:noFill/>
          <a:ln>
            <a:noFill/>
          </a:ln>
        </p:spPr>
        <p:txBody>
          <a:bodyPr lIns="122040" rIns="122040" tIns="60840" bIns="60840">
            <a:normAutofit/>
          </a:bodyPr>
          <a:p>
            <a:pPr marL="304920" indent="-304560">
              <a:lnSpc>
                <a:spcPct val="100000"/>
              </a:lnSpc>
              <a:buClr>
                <a:srgbClr val="679015"/>
              </a:buClr>
              <a:buFont typeface="Arial"/>
              <a:buChar char="•"/>
            </a:pPr>
            <a:r>
              <a:rPr b="0" lang="en-US" sz="2800" spc="-1" strike="noStrike">
                <a:solidFill>
                  <a:srgbClr val="92d050"/>
                </a:solidFill>
                <a:latin typeface="Constantia"/>
              </a:rPr>
              <a:t>Vienas pagrindinių vaiko sveikos gyvensenos elementų yra sveika mityba. Kitaip nei suaugusiųjų, kurių mityba labai priklauso nuo socialinių ir ekonominių veiksnių, vaikų mitybą veikia dar daugiau veiksnių: gyvensenos formavimosi ypatumai, žinių ir patirties stoka, tėvų elgesio ir auklėjimo modeliai, šeimos narių sudėtis ir kt.</a:t>
            </a:r>
            <a:endParaRPr b="0" lang="en-US" sz="2800" spc="-1" strike="noStrike">
              <a:solidFill>
                <a:srgbClr val="000000"/>
              </a:solidFill>
              <a:latin typeface="Constantia"/>
            </a:endParaRPr>
          </a:p>
          <a:p>
            <a:pPr marL="304920" indent="-304560">
              <a:lnSpc>
                <a:spcPct val="100000"/>
              </a:lnSpc>
              <a:buClr>
                <a:srgbClr val="679015"/>
              </a:buClr>
              <a:buFont typeface="Arial"/>
              <a:buChar char="•"/>
            </a:pPr>
            <a:r>
              <a:rPr b="0" lang="en-US" sz="2800" spc="-1" strike="noStrike">
                <a:solidFill>
                  <a:srgbClr val="ffc000"/>
                </a:solidFill>
                <a:latin typeface="Constantia"/>
              </a:rPr>
              <a:t>Ankstyvosios vaikystės laikotarpiu, kuris ypač svarbus, išmokstama, kaip reikia maitintis, ir šie įpročiai išlieka vaikui tapus suaugusiam.</a:t>
            </a:r>
            <a:endParaRPr b="0" lang="en-US" sz="2800" spc="-1" strike="noStrike">
              <a:solidFill>
                <a:srgbClr val="000000"/>
              </a:solidFill>
              <a:latin typeface="Constantia"/>
            </a:endParaRPr>
          </a:p>
          <a:p>
            <a:pPr marL="304920" indent="-304560">
              <a:lnSpc>
                <a:spcPct val="100000"/>
              </a:lnSpc>
              <a:buClr>
                <a:srgbClr val="679015"/>
              </a:buClr>
              <a:buFont typeface="Arial"/>
              <a:buChar char="•"/>
            </a:pPr>
            <a:r>
              <a:rPr b="0" lang="en-US" sz="2800" spc="-1" strike="noStrike">
                <a:solidFill>
                  <a:srgbClr val="ff0000"/>
                </a:solidFill>
                <a:latin typeface="Constantia"/>
              </a:rPr>
              <a:t>Lietuvoje į pirmą klasę kasmet ateina jau vos trečdalis sveikų vaikų, ir kartais tai yra neracionalios mitybos, fizinio pasyvumo ir netinkamo dienos režimo rezultatas.</a:t>
            </a:r>
            <a:endParaRPr b="0" lang="en-US" sz="2800" spc="-1" strike="noStrike">
              <a:solidFill>
                <a:srgbClr val="000000"/>
              </a:solidFill>
              <a:latin typeface="Constantia"/>
            </a:endParaRPr>
          </a:p>
          <a:p>
            <a:pPr algn="r">
              <a:lnSpc>
                <a:spcPct val="100000"/>
              </a:lnSpc>
            </a:pPr>
            <a:endParaRPr b="0" lang="en-US" sz="2800" spc="-1" strike="noStrike">
              <a:solidFill>
                <a:srgbClr val="000000"/>
              </a:solidFill>
              <a:latin typeface="Constantia"/>
            </a:endParaRPr>
          </a:p>
        </p:txBody>
      </p:sp>
      <p:sp>
        <p:nvSpPr>
          <p:cNvPr id="154" name="TextShape 2"/>
          <p:cNvSpPr txBox="1"/>
          <p:nvPr/>
        </p:nvSpPr>
        <p:spPr>
          <a:xfrm>
            <a:off x="9547920" y="6448320"/>
            <a:ext cx="1421640" cy="180720"/>
          </a:xfrm>
          <a:prstGeom prst="rect">
            <a:avLst/>
          </a:prstGeom>
          <a:noFill/>
          <a:ln>
            <a:noFill/>
          </a:ln>
        </p:spPr>
        <p:txBody>
          <a:bodyPr lIns="122040" rIns="122040" tIns="60840" bIns="60840" anchor="ctr"/>
          <a:p>
            <a:pPr algn="r">
              <a:lnSpc>
                <a:spcPct val="100000"/>
              </a:lnSpc>
            </a:pPr>
            <a:fld id="{D461ED1C-EF87-4732-9231-B79A01579284}" type="datetime1">
              <a:rPr b="0" lang="lt-LT" sz="1200" spc="-1" strike="noStrike">
                <a:solidFill>
                  <a:srgbClr val="000000"/>
                </a:solidFill>
                <a:latin typeface="Constantia"/>
              </a:rPr>
              <a:t>2019-04-09</a:t>
            </a:fld>
            <a:endParaRPr b="0" lang="lt-LT" sz="1200" spc="-1" strike="noStrike">
              <a:latin typeface="Times New Roman"/>
            </a:endParaRPr>
          </a:p>
        </p:txBody>
      </p:sp>
    </p:spTree>
  </p:cSld>
  <p:transition spd="med">
    <p:fade/>
  </p:transition>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6" name="TextShape 1"/>
          <p:cNvSpPr txBox="1"/>
          <p:nvPr/>
        </p:nvSpPr>
        <p:spPr>
          <a:xfrm>
            <a:off x="6526440" y="1523880"/>
            <a:ext cx="4875120" cy="816120"/>
          </a:xfrm>
          <a:prstGeom prst="rect">
            <a:avLst/>
          </a:prstGeom>
          <a:noFill/>
          <a:ln>
            <a:noFill/>
          </a:ln>
        </p:spPr>
        <p:txBody>
          <a:bodyPr lIns="122040" rIns="122040" tIns="60840" bIns="60840" anchor="ctr">
            <a:normAutofit/>
          </a:bodyPr>
          <a:p>
            <a:pPr>
              <a:lnSpc>
                <a:spcPct val="90000"/>
              </a:lnSpc>
              <a:spcBef>
                <a:spcPts val="1800"/>
              </a:spcBef>
            </a:pPr>
            <a:r>
              <a:rPr b="1" lang="en-US" sz="2000" spc="-1" strike="noStrike">
                <a:solidFill>
                  <a:srgbClr val="679015"/>
                </a:solidFill>
                <a:latin typeface="Constantia"/>
              </a:rPr>
              <a:t>Kita...</a:t>
            </a:r>
            <a:endParaRPr b="0" lang="en-US" sz="2000" spc="-1" strike="noStrike">
              <a:solidFill>
                <a:srgbClr val="000000"/>
              </a:solidFill>
              <a:latin typeface="Constantia"/>
            </a:endParaRPr>
          </a:p>
        </p:txBody>
      </p:sp>
      <p:graphicFrame>
        <p:nvGraphicFramePr>
          <p:cNvPr id="227" name="Table 2"/>
          <p:cNvGraphicFramePr/>
          <p:nvPr/>
        </p:nvGraphicFramePr>
        <p:xfrm>
          <a:off x="6526440" y="2413080"/>
          <a:ext cx="4874760" cy="1258200"/>
        </p:xfrm>
        <a:graphic>
          <a:graphicData uri="http://schemas.openxmlformats.org/drawingml/2006/table">
            <a:tbl>
              <a:tblPr/>
              <a:tblGrid>
                <a:gridCol w="4875120"/>
              </a:tblGrid>
              <a:tr h="346320">
                <a:tc>
                  <a:txBody>
                    <a:bodyPr/>
                    <a:p>
                      <a:pPr>
                        <a:lnSpc>
                          <a:spcPct val="100000"/>
                        </a:lnSpc>
                      </a:pPr>
                      <a:r>
                        <a:rPr b="0" lang="lt-LT" sz="2000" spc="-1" strike="noStrike">
                          <a:solidFill>
                            <a:srgbClr val="ffffff"/>
                          </a:solidFill>
                          <a:latin typeface="Constantia"/>
                        </a:rPr>
                        <a:t>Barščių</a:t>
                      </a:r>
                      <a:endParaRPr b="0" lang="lt-LT" sz="2000" spc="-1" strike="noStrike">
                        <a:latin typeface="Arial"/>
                      </a:endParaRPr>
                    </a:p>
                  </a:txBody>
                  <a:tcPr marL="91440" marR="91440">
                    <a:lnL w="9360">
                      <a:solidFill>
                        <a:srgbClr val="cfe2bd"/>
                      </a:solidFill>
                    </a:lnL>
                    <a:lnR w="9360">
                      <a:solidFill>
                        <a:srgbClr val="cfe2bd"/>
                      </a:solidFill>
                    </a:lnR>
                    <a:lnT w="9360">
                      <a:solidFill>
                        <a:srgbClr val="cfe2bd"/>
                      </a:solidFill>
                    </a:lnT>
                    <a:lnB w="17280">
                      <a:solidFill>
                        <a:srgbClr val="000000"/>
                      </a:solidFill>
                    </a:lnB>
                    <a:solidFill>
                      <a:srgbClr val="84c700"/>
                    </a:solidFill>
                  </a:tcPr>
                </a:tc>
              </a:tr>
              <a:tr h="346320">
                <a:tc>
                  <a:txBody>
                    <a:bodyPr/>
                    <a:p>
                      <a:pPr>
                        <a:lnSpc>
                          <a:spcPct val="100000"/>
                        </a:lnSpc>
                      </a:pPr>
                      <a:r>
                        <a:rPr b="0" lang="lt-LT" sz="2000" spc="-1" strike="noStrike">
                          <a:solidFill>
                            <a:srgbClr val="ffffff"/>
                          </a:solidFill>
                          <a:latin typeface="Constantia"/>
                        </a:rPr>
                        <a:t>Burokėlių</a:t>
                      </a:r>
                      <a:endParaRPr b="0" lang="lt-LT" sz="2000" spc="-1" strike="noStrike">
                        <a:latin typeface="Arial"/>
                      </a:endParaRPr>
                    </a:p>
                  </a:txBody>
                  <a:tcPr marL="91440" marR="91440">
                    <a:lnL w="9360">
                      <a:solidFill>
                        <a:srgbClr val="cfe2bd"/>
                      </a:solidFill>
                    </a:lnL>
                    <a:lnR w="9360">
                      <a:solidFill>
                        <a:srgbClr val="cfe2bd"/>
                      </a:solidFill>
                    </a:lnR>
                    <a:lnT w="9360">
                      <a:solidFill>
                        <a:srgbClr val="cfe2bd"/>
                      </a:solidFill>
                    </a:lnT>
                    <a:lnB w="9360">
                      <a:solidFill>
                        <a:srgbClr val="cfe2bd"/>
                      </a:solidFill>
                    </a:lnB>
                    <a:solidFill>
                      <a:srgbClr val="9dd233"/>
                    </a:solidFill>
                  </a:tcPr>
                </a:tc>
              </a:tr>
              <a:tr h="346320">
                <a:tc>
                  <a:txBody>
                    <a:bodyPr/>
                    <a:p>
                      <a:pPr>
                        <a:lnSpc>
                          <a:spcPct val="100000"/>
                        </a:lnSpc>
                      </a:pPr>
                      <a:r>
                        <a:rPr b="0" lang="lt-LT" sz="2000" spc="-1" strike="noStrike">
                          <a:solidFill>
                            <a:srgbClr val="ffffff"/>
                          </a:solidFill>
                          <a:latin typeface="Constantia"/>
                        </a:rPr>
                        <a:t>Makaronų</a:t>
                      </a:r>
                      <a:endParaRPr b="0" lang="lt-LT" sz="2000" spc="-1" strike="noStrike">
                        <a:latin typeface="Arial"/>
                      </a:endParaRPr>
                    </a:p>
                  </a:txBody>
                  <a:tcPr marL="91440" marR="91440">
                    <a:lnL w="9360">
                      <a:solidFill>
                        <a:srgbClr val="cfe2bd"/>
                      </a:solidFill>
                    </a:lnL>
                    <a:lnR w="9360">
                      <a:solidFill>
                        <a:srgbClr val="cfe2bd"/>
                      </a:solidFill>
                    </a:lnR>
                    <a:lnT w="9360">
                      <a:solidFill>
                        <a:srgbClr val="cfe2bd"/>
                      </a:solidFill>
                    </a:lnT>
                    <a:lnB w="9360">
                      <a:solidFill>
                        <a:srgbClr val="cfe2bd"/>
                      </a:solidFill>
                    </a:lnB>
                    <a:solidFill>
                      <a:srgbClr val="84c700"/>
                    </a:solidFill>
                  </a:tcPr>
                </a:tc>
              </a:tr>
              <a:tr h="346320">
                <a:tc>
                  <a:txBody>
                    <a:bodyPr/>
                    <a:p>
                      <a:pPr>
                        <a:lnSpc>
                          <a:spcPct val="100000"/>
                        </a:lnSpc>
                      </a:pPr>
                      <a:r>
                        <a:rPr b="0" lang="lt-LT" sz="2000" spc="-1" strike="noStrike">
                          <a:solidFill>
                            <a:srgbClr val="ffffff"/>
                          </a:solidFill>
                          <a:latin typeface="Constantia"/>
                        </a:rPr>
                        <a:t>Pieniška</a:t>
                      </a:r>
                      <a:endParaRPr b="0" lang="lt-LT" sz="2000" spc="-1" strike="noStrike">
                        <a:latin typeface="Arial"/>
                      </a:endParaRPr>
                    </a:p>
                  </a:txBody>
                  <a:tcPr marL="91440" marR="91440">
                    <a:lnL w="9360">
                      <a:solidFill>
                        <a:srgbClr val="000000"/>
                      </a:solidFill>
                    </a:lnL>
                    <a:lnR w="9360">
                      <a:solidFill>
                        <a:srgbClr val="000000"/>
                      </a:solidFill>
                    </a:lnR>
                    <a:lnT w="9360">
                      <a:solidFill>
                        <a:srgbClr val="000000"/>
                      </a:solidFill>
                    </a:lnT>
                    <a:lnB w="9360">
                      <a:solidFill>
                        <a:srgbClr val="cfe2bd"/>
                      </a:solidFill>
                    </a:lnB>
                    <a:solidFill>
                      <a:srgbClr val="9dd233"/>
                    </a:solidFill>
                  </a:tcPr>
                </a:tc>
              </a:tr>
            </a:tbl>
          </a:graphicData>
        </a:graphic>
      </p:graphicFrame>
      <p:sp>
        <p:nvSpPr>
          <p:cNvPr id="228" name="TextShape 3"/>
          <p:cNvSpPr txBox="1"/>
          <p:nvPr/>
        </p:nvSpPr>
        <p:spPr>
          <a:xfrm>
            <a:off x="1141560" y="152280"/>
            <a:ext cx="9750600" cy="1294920"/>
          </a:xfrm>
          <a:prstGeom prst="rect">
            <a:avLst/>
          </a:prstGeom>
          <a:noFill/>
          <a:ln>
            <a:noFill/>
          </a:ln>
        </p:spPr>
        <p:txBody>
          <a:bodyPr lIns="122040" rIns="122040" tIns="60840" bIns="60840" anchor="b"/>
          <a:p>
            <a:endParaRPr b="0" lang="en-US" sz="2400" spc="-1" strike="noStrike">
              <a:solidFill>
                <a:srgbClr val="000000"/>
              </a:solidFill>
              <a:latin typeface="Constantia"/>
            </a:endParaRPr>
          </a:p>
        </p:txBody>
      </p:sp>
      <p:graphicFrame>
        <p:nvGraphicFramePr>
          <p:cNvPr id="229" name="Chart 11"/>
          <p:cNvGraphicFramePr/>
          <p:nvPr/>
        </p:nvGraphicFramePr>
        <p:xfrm>
          <a:off x="189720" y="1772640"/>
          <a:ext cx="5976360" cy="4176000"/>
        </p:xfrm>
        <a:graphic>
          <a:graphicData uri="http://schemas.openxmlformats.org/drawingml/2006/chart">
            <c:chart xmlns:c="http://schemas.openxmlformats.org/drawingml/2006/chart" xmlns:r="http://schemas.openxmlformats.org/officeDocument/2006/relationships" r:id="rId1"/>
          </a:graphicData>
        </a:graphic>
      </p:graphicFrame>
      <p:sp>
        <p:nvSpPr>
          <p:cNvPr id="230" name="TextShape 4"/>
          <p:cNvSpPr txBox="1"/>
          <p:nvPr/>
        </p:nvSpPr>
        <p:spPr>
          <a:xfrm>
            <a:off x="9547920" y="6448320"/>
            <a:ext cx="1421640" cy="180720"/>
          </a:xfrm>
          <a:prstGeom prst="rect">
            <a:avLst/>
          </a:prstGeom>
          <a:noFill/>
          <a:ln>
            <a:noFill/>
          </a:ln>
        </p:spPr>
        <p:txBody>
          <a:bodyPr lIns="122040" rIns="122040" tIns="60840" bIns="60840" anchor="ctr"/>
          <a:p>
            <a:pPr algn="r">
              <a:lnSpc>
                <a:spcPct val="100000"/>
              </a:lnSpc>
            </a:pPr>
            <a:fld id="{8812DFFB-39B0-4949-99F5-55421E0A8720}" type="datetime1">
              <a:rPr b="0" lang="lt-LT" sz="1200" spc="-1" strike="noStrike">
                <a:solidFill>
                  <a:srgbClr val="000000"/>
                </a:solidFill>
                <a:latin typeface="Constantia"/>
              </a:rPr>
              <a:t>2019-04-09</a:t>
            </a:fld>
            <a:endParaRPr b="0" lang="lt-LT" sz="1200" spc="-1" strike="noStrike">
              <a:latin typeface="Times New Roman"/>
            </a:endParaRPr>
          </a:p>
        </p:txBody>
      </p:sp>
    </p:spTree>
  </p:cSld>
  <p:transition spd="med">
    <p:fade/>
  </p:transition>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1" name="TextShape 1"/>
          <p:cNvSpPr txBox="1"/>
          <p:nvPr/>
        </p:nvSpPr>
        <p:spPr>
          <a:xfrm>
            <a:off x="1141560" y="1523880"/>
            <a:ext cx="4875120" cy="816120"/>
          </a:xfrm>
          <a:prstGeom prst="rect">
            <a:avLst/>
          </a:prstGeom>
          <a:noFill/>
          <a:ln>
            <a:noFill/>
          </a:ln>
        </p:spPr>
        <p:txBody>
          <a:bodyPr lIns="122040" rIns="122040" tIns="60840" bIns="60840" anchor="ctr">
            <a:normAutofit/>
          </a:bodyPr>
          <a:p>
            <a:pPr>
              <a:lnSpc>
                <a:spcPct val="90000"/>
              </a:lnSpc>
              <a:spcBef>
                <a:spcPts val="1800"/>
              </a:spcBef>
            </a:pPr>
            <a:r>
              <a:rPr b="0" lang="en-US" sz="2800" spc="-1" strike="noStrike">
                <a:solidFill>
                  <a:srgbClr val="679015"/>
                </a:solidFill>
                <a:latin typeface="Constantia"/>
              </a:rPr>
              <a:t>16. Kokius miltinius patiekalus labiausiai mėgsta Jūsų vaikas?</a:t>
            </a:r>
            <a:endParaRPr b="0" lang="en-US" sz="2800" spc="-1" strike="noStrike">
              <a:solidFill>
                <a:srgbClr val="000000"/>
              </a:solidFill>
              <a:latin typeface="Constantia"/>
            </a:endParaRPr>
          </a:p>
        </p:txBody>
      </p:sp>
      <p:graphicFrame>
        <p:nvGraphicFramePr>
          <p:cNvPr id="232" name="Table 2"/>
          <p:cNvGraphicFramePr/>
          <p:nvPr/>
        </p:nvGraphicFramePr>
        <p:xfrm>
          <a:off x="1141560" y="2413080"/>
          <a:ext cx="4874760" cy="2989080"/>
        </p:xfrm>
        <a:graphic>
          <a:graphicData uri="http://schemas.openxmlformats.org/drawingml/2006/table">
            <a:tbl>
              <a:tblPr/>
              <a:tblGrid>
                <a:gridCol w="4875120"/>
              </a:tblGrid>
              <a:tr h="618840">
                <a:tc>
                  <a:txBody>
                    <a:bodyPr/>
                    <a:p>
                      <a:pPr>
                        <a:lnSpc>
                          <a:spcPct val="100000"/>
                        </a:lnSpc>
                      </a:pPr>
                      <a:r>
                        <a:rPr b="0" lang="lt-LT" sz="2800" spc="-1" strike="noStrike">
                          <a:solidFill>
                            <a:srgbClr val="ffffff"/>
                          </a:solidFill>
                          <a:latin typeface="Constantia"/>
                        </a:rPr>
                        <a:t>Blynus</a:t>
                      </a:r>
                      <a:endParaRPr b="0" lang="lt-LT" sz="2800" spc="-1" strike="noStrike">
                        <a:latin typeface="Arial"/>
                      </a:endParaRPr>
                    </a:p>
                  </a:txBody>
                  <a:tcPr marL="91440" marR="91440">
                    <a:lnL w="9360">
                      <a:solidFill>
                        <a:srgbClr val="cfe2bd"/>
                      </a:solidFill>
                    </a:lnL>
                    <a:lnR w="9360">
                      <a:solidFill>
                        <a:srgbClr val="cfe2bd"/>
                      </a:solidFill>
                    </a:lnR>
                    <a:lnT w="9360">
                      <a:solidFill>
                        <a:srgbClr val="cfe2bd"/>
                      </a:solidFill>
                    </a:lnT>
                    <a:lnB w="17280">
                      <a:solidFill>
                        <a:srgbClr val="000000"/>
                      </a:solidFill>
                    </a:lnB>
                    <a:solidFill>
                      <a:srgbClr val="84c700"/>
                    </a:solidFill>
                  </a:tcPr>
                </a:tc>
              </a:tr>
              <a:tr h="875520">
                <a:tc>
                  <a:txBody>
                    <a:bodyPr/>
                    <a:p>
                      <a:pPr>
                        <a:lnSpc>
                          <a:spcPct val="100000"/>
                        </a:lnSpc>
                      </a:pPr>
                      <a:r>
                        <a:rPr b="0" lang="lt-LT" sz="2800" spc="-1" strike="noStrike">
                          <a:solidFill>
                            <a:srgbClr val="ffffff"/>
                          </a:solidFill>
                          <a:latin typeface="Constantia"/>
                        </a:rPr>
                        <a:t>Bandeles</a:t>
                      </a:r>
                      <a:endParaRPr b="0" lang="lt-LT" sz="2800" spc="-1" strike="noStrike">
                        <a:latin typeface="Arial"/>
                      </a:endParaRPr>
                    </a:p>
                  </a:txBody>
                  <a:tcPr marL="91440" marR="91440">
                    <a:lnL w="9360">
                      <a:solidFill>
                        <a:srgbClr val="cfe2bd"/>
                      </a:solidFill>
                    </a:lnL>
                    <a:lnR w="9360">
                      <a:solidFill>
                        <a:srgbClr val="cfe2bd"/>
                      </a:solidFill>
                    </a:lnR>
                    <a:lnT w="9360">
                      <a:solidFill>
                        <a:srgbClr val="cfe2bd"/>
                      </a:solidFill>
                    </a:lnT>
                    <a:lnB w="9360">
                      <a:solidFill>
                        <a:srgbClr val="cfe2bd"/>
                      </a:solidFill>
                    </a:lnB>
                    <a:solidFill>
                      <a:srgbClr val="9dd233"/>
                    </a:solidFill>
                  </a:tcPr>
                </a:tc>
              </a:tr>
              <a:tr h="875520">
                <a:tc>
                  <a:txBody>
                    <a:bodyPr/>
                    <a:p>
                      <a:pPr>
                        <a:lnSpc>
                          <a:spcPct val="100000"/>
                        </a:lnSpc>
                      </a:pPr>
                      <a:r>
                        <a:rPr b="0" lang="lt-LT" sz="2800" spc="-1" strike="noStrike">
                          <a:solidFill>
                            <a:srgbClr val="ffffff"/>
                          </a:solidFill>
                          <a:latin typeface="Constantia"/>
                        </a:rPr>
                        <a:t>Varškėčiai</a:t>
                      </a:r>
                      <a:endParaRPr b="0" lang="lt-LT" sz="2800" spc="-1" strike="noStrike">
                        <a:latin typeface="Arial"/>
                      </a:endParaRPr>
                    </a:p>
                  </a:txBody>
                  <a:tcPr marL="91440" marR="91440">
                    <a:lnL w="9360">
                      <a:solidFill>
                        <a:srgbClr val="cfe2bd"/>
                      </a:solidFill>
                    </a:lnL>
                    <a:lnR w="9360">
                      <a:solidFill>
                        <a:srgbClr val="cfe2bd"/>
                      </a:solidFill>
                    </a:lnR>
                    <a:lnT w="9360">
                      <a:solidFill>
                        <a:srgbClr val="cfe2bd"/>
                      </a:solidFill>
                    </a:lnT>
                    <a:lnB w="9360">
                      <a:solidFill>
                        <a:srgbClr val="cfe2bd"/>
                      </a:solidFill>
                    </a:lnB>
                    <a:solidFill>
                      <a:srgbClr val="84c700"/>
                    </a:solidFill>
                  </a:tcPr>
                </a:tc>
              </a:tr>
              <a:tr h="619200">
                <a:tc>
                  <a:txBody>
                    <a:bodyPr/>
                    <a:p>
                      <a:pPr>
                        <a:lnSpc>
                          <a:spcPct val="100000"/>
                        </a:lnSpc>
                      </a:pPr>
                      <a:r>
                        <a:rPr b="0" lang="lt-LT" sz="2800" spc="-1" strike="noStrike">
                          <a:solidFill>
                            <a:srgbClr val="ffffff"/>
                          </a:solidFill>
                          <a:latin typeface="Constantia"/>
                        </a:rPr>
                        <a:t>Koldūnai</a:t>
                      </a:r>
                      <a:endParaRPr b="0" lang="lt-LT" sz="2800" spc="-1" strike="noStrike">
                        <a:latin typeface="Arial"/>
                      </a:endParaRPr>
                    </a:p>
                  </a:txBody>
                  <a:tcPr marL="91440" marR="91440">
                    <a:lnL w="9360">
                      <a:solidFill>
                        <a:srgbClr val="000000"/>
                      </a:solidFill>
                    </a:lnL>
                    <a:lnR w="9360">
                      <a:solidFill>
                        <a:srgbClr val="000000"/>
                      </a:solidFill>
                    </a:lnR>
                    <a:lnT w="9360">
                      <a:solidFill>
                        <a:srgbClr val="000000"/>
                      </a:solidFill>
                    </a:lnT>
                    <a:lnB w="9360">
                      <a:solidFill>
                        <a:srgbClr val="cfe2bd"/>
                      </a:solidFill>
                    </a:lnB>
                    <a:solidFill>
                      <a:srgbClr val="9dd233"/>
                    </a:solidFill>
                  </a:tcPr>
                </a:tc>
              </a:tr>
            </a:tbl>
          </a:graphicData>
        </a:graphic>
      </p:graphicFrame>
      <p:sp>
        <p:nvSpPr>
          <p:cNvPr id="233" name="TextShape 3"/>
          <p:cNvSpPr txBox="1"/>
          <p:nvPr/>
        </p:nvSpPr>
        <p:spPr>
          <a:xfrm>
            <a:off x="1141560" y="152280"/>
            <a:ext cx="9750600" cy="1294920"/>
          </a:xfrm>
          <a:prstGeom prst="rect">
            <a:avLst/>
          </a:prstGeom>
          <a:noFill/>
          <a:ln>
            <a:noFill/>
          </a:ln>
        </p:spPr>
        <p:txBody>
          <a:bodyPr lIns="122040" rIns="122040" tIns="60840" bIns="60840" anchor="b"/>
          <a:p>
            <a:endParaRPr b="0" lang="en-US" sz="2400" spc="-1" strike="noStrike">
              <a:solidFill>
                <a:srgbClr val="000000"/>
              </a:solidFill>
              <a:latin typeface="Constantia"/>
            </a:endParaRPr>
          </a:p>
        </p:txBody>
      </p:sp>
      <p:graphicFrame>
        <p:nvGraphicFramePr>
          <p:cNvPr id="234" name="Chart 11"/>
          <p:cNvGraphicFramePr/>
          <p:nvPr/>
        </p:nvGraphicFramePr>
        <p:xfrm>
          <a:off x="6037200" y="1923120"/>
          <a:ext cx="5673240" cy="3809880"/>
        </p:xfrm>
        <a:graphic>
          <a:graphicData uri="http://schemas.openxmlformats.org/drawingml/2006/chart">
            <c:chart xmlns:c="http://schemas.openxmlformats.org/drawingml/2006/chart" xmlns:r="http://schemas.openxmlformats.org/officeDocument/2006/relationships" r:id="rId1"/>
          </a:graphicData>
        </a:graphic>
      </p:graphicFrame>
      <p:sp>
        <p:nvSpPr>
          <p:cNvPr id="235" name="TextShape 4"/>
          <p:cNvSpPr txBox="1"/>
          <p:nvPr/>
        </p:nvSpPr>
        <p:spPr>
          <a:xfrm>
            <a:off x="9547920" y="6448320"/>
            <a:ext cx="1421640" cy="180720"/>
          </a:xfrm>
          <a:prstGeom prst="rect">
            <a:avLst/>
          </a:prstGeom>
          <a:noFill/>
          <a:ln>
            <a:noFill/>
          </a:ln>
        </p:spPr>
        <p:txBody>
          <a:bodyPr lIns="122040" rIns="122040" tIns="60840" bIns="60840" anchor="ctr"/>
          <a:p>
            <a:pPr algn="r">
              <a:lnSpc>
                <a:spcPct val="100000"/>
              </a:lnSpc>
            </a:pPr>
            <a:fld id="{5124B4EA-4F27-46BB-82DC-D28437061C5F}" type="datetime1">
              <a:rPr b="0" lang="lt-LT" sz="1200" spc="-1" strike="noStrike">
                <a:solidFill>
                  <a:srgbClr val="000000"/>
                </a:solidFill>
                <a:latin typeface="Constantia"/>
              </a:rPr>
              <a:t>2019-04-09</a:t>
            </a:fld>
            <a:endParaRPr b="0" lang="lt-LT" sz="1200" spc="-1" strike="noStrike">
              <a:latin typeface="Times New Roman"/>
            </a:endParaRPr>
          </a:p>
        </p:txBody>
      </p:sp>
    </p:spTree>
  </p:cSld>
  <p:transition spd="med">
    <p:fade/>
  </p:transition>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6" name="CustomShape 1"/>
          <p:cNvSpPr/>
          <p:nvPr/>
        </p:nvSpPr>
        <p:spPr>
          <a:xfrm>
            <a:off x="7606440" y="2391120"/>
            <a:ext cx="4248000" cy="3758760"/>
          </a:xfrm>
          <a:prstGeom prst="rect">
            <a:avLst/>
          </a:prstGeom>
          <a:noFill/>
          <a:ln>
            <a:noFill/>
          </a:ln>
        </p:spPr>
        <p:style>
          <a:lnRef idx="0"/>
          <a:fillRef idx="0"/>
          <a:effectRef idx="0"/>
          <a:fontRef idx="minor"/>
        </p:style>
      </p:sp>
      <p:sp>
        <p:nvSpPr>
          <p:cNvPr id="237" name="TextShape 2"/>
          <p:cNvSpPr txBox="1"/>
          <p:nvPr/>
        </p:nvSpPr>
        <p:spPr>
          <a:xfrm>
            <a:off x="1141560" y="152280"/>
            <a:ext cx="9750600" cy="1294920"/>
          </a:xfrm>
          <a:prstGeom prst="rect">
            <a:avLst/>
          </a:prstGeom>
          <a:noFill/>
          <a:ln>
            <a:noFill/>
          </a:ln>
        </p:spPr>
        <p:txBody>
          <a:bodyPr lIns="122040" rIns="122040" tIns="60840" bIns="60840" anchor="b"/>
          <a:p>
            <a:endParaRPr b="0" lang="en-US" sz="2400" spc="-1" strike="noStrike">
              <a:solidFill>
                <a:srgbClr val="000000"/>
              </a:solidFill>
              <a:latin typeface="Constantia"/>
            </a:endParaRPr>
          </a:p>
        </p:txBody>
      </p:sp>
      <p:graphicFrame>
        <p:nvGraphicFramePr>
          <p:cNvPr id="238" name="Chart 7"/>
          <p:cNvGraphicFramePr/>
          <p:nvPr/>
        </p:nvGraphicFramePr>
        <p:xfrm>
          <a:off x="2566080" y="1556640"/>
          <a:ext cx="7488360" cy="4248000"/>
        </p:xfrm>
        <a:graphic>
          <a:graphicData uri="http://schemas.openxmlformats.org/drawingml/2006/chart">
            <c:chart xmlns:c="http://schemas.openxmlformats.org/drawingml/2006/chart" xmlns:r="http://schemas.openxmlformats.org/officeDocument/2006/relationships" r:id="rId1"/>
          </a:graphicData>
        </a:graphic>
      </p:graphicFrame>
      <p:sp>
        <p:nvSpPr>
          <p:cNvPr id="239" name="TextShape 3"/>
          <p:cNvSpPr txBox="1"/>
          <p:nvPr/>
        </p:nvSpPr>
        <p:spPr>
          <a:xfrm>
            <a:off x="9547920" y="6448320"/>
            <a:ext cx="1421640" cy="180720"/>
          </a:xfrm>
          <a:prstGeom prst="rect">
            <a:avLst/>
          </a:prstGeom>
          <a:noFill/>
          <a:ln>
            <a:noFill/>
          </a:ln>
        </p:spPr>
        <p:txBody>
          <a:bodyPr lIns="122040" rIns="122040" tIns="60840" bIns="60840" anchor="ctr"/>
          <a:p>
            <a:pPr algn="r">
              <a:lnSpc>
                <a:spcPct val="100000"/>
              </a:lnSpc>
            </a:pPr>
            <a:fld id="{F4FF3E28-96F0-415A-97A3-9F623156FBE1}" type="datetime1">
              <a:rPr b="0" lang="lt-LT" sz="1200" spc="-1" strike="noStrike">
                <a:solidFill>
                  <a:srgbClr val="000000"/>
                </a:solidFill>
                <a:latin typeface="Constantia"/>
              </a:rPr>
              <a:t>2019-04-09</a:t>
            </a:fld>
            <a:endParaRPr b="0" lang="lt-LT" sz="1200" spc="-1" strike="noStrike">
              <a:latin typeface="Times New Roman"/>
            </a:endParaRPr>
          </a:p>
        </p:txBody>
      </p:sp>
    </p:spTree>
  </p:cSld>
  <p:transition spd="med">
    <p:fade/>
  </p:transition>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0" name="TextShape 1"/>
          <p:cNvSpPr txBox="1"/>
          <p:nvPr/>
        </p:nvSpPr>
        <p:spPr>
          <a:xfrm>
            <a:off x="6526440" y="1523880"/>
            <a:ext cx="4875120" cy="816120"/>
          </a:xfrm>
          <a:prstGeom prst="rect">
            <a:avLst/>
          </a:prstGeom>
          <a:noFill/>
          <a:ln>
            <a:noFill/>
          </a:ln>
        </p:spPr>
        <p:txBody>
          <a:bodyPr lIns="122040" rIns="122040" tIns="60840" bIns="60840" anchor="ctr">
            <a:normAutofit/>
          </a:bodyPr>
          <a:p>
            <a:pPr>
              <a:lnSpc>
                <a:spcPct val="90000"/>
              </a:lnSpc>
              <a:spcBef>
                <a:spcPts val="1800"/>
              </a:spcBef>
            </a:pPr>
            <a:r>
              <a:rPr b="1" lang="en-US" sz="2000" spc="-1" strike="noStrike">
                <a:solidFill>
                  <a:srgbClr val="679015"/>
                </a:solidFill>
                <a:latin typeface="Constantia"/>
              </a:rPr>
              <a:t>Kita...</a:t>
            </a:r>
            <a:endParaRPr b="0" lang="en-US" sz="2000" spc="-1" strike="noStrike">
              <a:solidFill>
                <a:srgbClr val="000000"/>
              </a:solidFill>
              <a:latin typeface="Constantia"/>
            </a:endParaRPr>
          </a:p>
        </p:txBody>
      </p:sp>
      <p:graphicFrame>
        <p:nvGraphicFramePr>
          <p:cNvPr id="241" name="Table 2"/>
          <p:cNvGraphicFramePr/>
          <p:nvPr/>
        </p:nvGraphicFramePr>
        <p:xfrm>
          <a:off x="6526440" y="2413080"/>
          <a:ext cx="4874760" cy="1887480"/>
        </p:xfrm>
        <a:graphic>
          <a:graphicData uri="http://schemas.openxmlformats.org/drawingml/2006/table">
            <a:tbl>
              <a:tblPr/>
              <a:tblGrid>
                <a:gridCol w="4875120"/>
              </a:tblGrid>
              <a:tr h="346320">
                <a:tc>
                  <a:txBody>
                    <a:bodyPr/>
                    <a:p>
                      <a:pPr>
                        <a:lnSpc>
                          <a:spcPct val="100000"/>
                        </a:lnSpc>
                      </a:pPr>
                      <a:r>
                        <a:rPr b="0" lang="lt-LT" sz="2000" spc="-1" strike="noStrike">
                          <a:solidFill>
                            <a:srgbClr val="ffffff"/>
                          </a:solidFill>
                          <a:latin typeface="Constantia"/>
                        </a:rPr>
                        <a:t>Natūralių sulčių</a:t>
                      </a:r>
                      <a:endParaRPr b="0" lang="lt-LT" sz="2000" spc="-1" strike="noStrike">
                        <a:latin typeface="Arial"/>
                      </a:endParaRPr>
                    </a:p>
                  </a:txBody>
                  <a:tcPr marL="91440" marR="91440">
                    <a:lnL w="9360">
                      <a:solidFill>
                        <a:srgbClr val="cfe2bd"/>
                      </a:solidFill>
                    </a:lnL>
                    <a:lnR w="9360">
                      <a:solidFill>
                        <a:srgbClr val="cfe2bd"/>
                      </a:solidFill>
                    </a:lnR>
                    <a:lnT w="9360">
                      <a:solidFill>
                        <a:srgbClr val="cfe2bd"/>
                      </a:solidFill>
                    </a:lnT>
                    <a:lnB w="17280">
                      <a:solidFill>
                        <a:srgbClr val="000000"/>
                      </a:solidFill>
                    </a:lnB>
                    <a:solidFill>
                      <a:srgbClr val="84c700"/>
                    </a:solidFill>
                  </a:tcPr>
                </a:tc>
              </a:tr>
              <a:tr h="346320">
                <a:tc>
                  <a:txBody>
                    <a:bodyPr/>
                    <a:p>
                      <a:pPr>
                        <a:lnSpc>
                          <a:spcPct val="100000"/>
                        </a:lnSpc>
                      </a:pPr>
                      <a:r>
                        <a:rPr b="0" lang="lt-LT" sz="2000" spc="-1" strike="noStrike">
                          <a:solidFill>
                            <a:srgbClr val="ffffff"/>
                          </a:solidFill>
                          <a:latin typeface="Constantia"/>
                        </a:rPr>
                        <a:t>Pieniškų košių</a:t>
                      </a:r>
                      <a:endParaRPr b="0" lang="lt-LT" sz="2000" spc="-1" strike="noStrike">
                        <a:latin typeface="Arial"/>
                      </a:endParaRPr>
                    </a:p>
                  </a:txBody>
                  <a:tcPr marL="91440" marR="91440">
                    <a:lnL w="9360">
                      <a:solidFill>
                        <a:srgbClr val="cfe2bd"/>
                      </a:solidFill>
                    </a:lnL>
                    <a:lnR w="9360">
                      <a:solidFill>
                        <a:srgbClr val="cfe2bd"/>
                      </a:solidFill>
                    </a:lnR>
                    <a:lnT w="9360">
                      <a:solidFill>
                        <a:srgbClr val="cfe2bd"/>
                      </a:solidFill>
                    </a:lnT>
                    <a:lnB w="9360">
                      <a:solidFill>
                        <a:srgbClr val="cfe2bd"/>
                      </a:solidFill>
                    </a:lnB>
                    <a:solidFill>
                      <a:srgbClr val="9dd233"/>
                    </a:solidFill>
                  </a:tcPr>
                </a:tc>
              </a:tr>
              <a:tr h="346320">
                <a:tc>
                  <a:txBody>
                    <a:bodyPr/>
                    <a:p>
                      <a:pPr>
                        <a:lnSpc>
                          <a:spcPct val="100000"/>
                        </a:lnSpc>
                      </a:pPr>
                      <a:r>
                        <a:rPr b="0" lang="lt-LT" sz="2000" spc="-1" strike="noStrike">
                          <a:solidFill>
                            <a:srgbClr val="ffffff"/>
                          </a:solidFill>
                          <a:latin typeface="Constantia"/>
                        </a:rPr>
                        <a:t>Vegetariškų patiekalų</a:t>
                      </a:r>
                      <a:endParaRPr b="0" lang="lt-LT" sz="2000" spc="-1" strike="noStrike">
                        <a:latin typeface="Arial"/>
                      </a:endParaRPr>
                    </a:p>
                  </a:txBody>
                  <a:tcPr marL="91440" marR="91440">
                    <a:lnL w="9360">
                      <a:solidFill>
                        <a:srgbClr val="cfe2bd"/>
                      </a:solidFill>
                    </a:lnL>
                    <a:lnR w="9360">
                      <a:solidFill>
                        <a:srgbClr val="cfe2bd"/>
                      </a:solidFill>
                    </a:lnR>
                    <a:lnT w="9360">
                      <a:solidFill>
                        <a:srgbClr val="cfe2bd"/>
                      </a:solidFill>
                    </a:lnT>
                    <a:lnB w="9360">
                      <a:solidFill>
                        <a:srgbClr val="cfe2bd"/>
                      </a:solidFill>
                    </a:lnB>
                    <a:solidFill>
                      <a:srgbClr val="84c700"/>
                    </a:solidFill>
                  </a:tcPr>
                </a:tc>
              </a:tr>
              <a:tr h="346320">
                <a:tc>
                  <a:txBody>
                    <a:bodyPr/>
                    <a:p>
                      <a:pPr>
                        <a:lnSpc>
                          <a:spcPct val="100000"/>
                        </a:lnSpc>
                      </a:pPr>
                      <a:r>
                        <a:rPr b="0" lang="lt-LT" sz="2000" spc="-1" strike="noStrike">
                          <a:solidFill>
                            <a:srgbClr val="ffffff"/>
                          </a:solidFill>
                          <a:latin typeface="Constantia"/>
                        </a:rPr>
                        <a:t>Picos</a:t>
                      </a:r>
                      <a:endParaRPr b="0" lang="lt-LT" sz="2000" spc="-1" strike="noStrike">
                        <a:latin typeface="Arial"/>
                      </a:endParaRPr>
                    </a:p>
                  </a:txBody>
                  <a:tcPr marL="91440" marR="91440">
                    <a:lnL w="9360">
                      <a:solidFill>
                        <a:srgbClr val="cfe2bd"/>
                      </a:solidFill>
                    </a:lnL>
                    <a:lnR w="9360">
                      <a:solidFill>
                        <a:srgbClr val="cfe2bd"/>
                      </a:solidFill>
                    </a:lnR>
                    <a:lnT w="9360">
                      <a:solidFill>
                        <a:srgbClr val="cfe2bd"/>
                      </a:solidFill>
                    </a:lnT>
                    <a:lnB w="9360">
                      <a:solidFill>
                        <a:srgbClr val="cfe2bd"/>
                      </a:solidFill>
                    </a:lnB>
                    <a:solidFill>
                      <a:srgbClr val="9dd233"/>
                    </a:solidFill>
                  </a:tcPr>
                </a:tc>
              </a:tr>
              <a:tr h="346320">
                <a:tc>
                  <a:txBody>
                    <a:bodyPr/>
                    <a:p>
                      <a:pPr>
                        <a:lnSpc>
                          <a:spcPct val="100000"/>
                        </a:lnSpc>
                      </a:pPr>
                      <a:r>
                        <a:rPr b="0" lang="lt-LT" sz="2000" spc="-1" strike="noStrike">
                          <a:solidFill>
                            <a:srgbClr val="ffffff"/>
                          </a:solidFill>
                          <a:latin typeface="Constantia"/>
                        </a:rPr>
                        <a:t>Kugelio</a:t>
                      </a:r>
                      <a:endParaRPr b="0" lang="lt-LT" sz="2000" spc="-1" strike="noStrike">
                        <a:latin typeface="Arial"/>
                      </a:endParaRPr>
                    </a:p>
                  </a:txBody>
                  <a:tcPr marL="91440" marR="91440">
                    <a:lnL w="9360">
                      <a:solidFill>
                        <a:srgbClr val="cfe2bd"/>
                      </a:solidFill>
                    </a:lnL>
                    <a:lnR w="9360">
                      <a:solidFill>
                        <a:srgbClr val="cfe2bd"/>
                      </a:solidFill>
                    </a:lnR>
                    <a:lnT w="9360">
                      <a:solidFill>
                        <a:srgbClr val="cfe2bd"/>
                      </a:solidFill>
                    </a:lnT>
                    <a:lnB w="9360">
                      <a:solidFill>
                        <a:srgbClr val="cfe2bd"/>
                      </a:solidFill>
                    </a:lnB>
                    <a:solidFill>
                      <a:srgbClr val="84c700"/>
                    </a:solidFill>
                  </a:tcPr>
                </a:tc>
              </a:tr>
              <a:tr h="346320">
                <a:tc>
                  <a:txBody>
                    <a:bodyPr/>
                    <a:p>
                      <a:pPr>
                        <a:lnSpc>
                          <a:spcPct val="100000"/>
                        </a:lnSpc>
                      </a:pPr>
                      <a:r>
                        <a:rPr b="0" lang="lt-LT" sz="2000" spc="-1" strike="noStrike">
                          <a:solidFill>
                            <a:srgbClr val="ffffff"/>
                          </a:solidFill>
                          <a:latin typeface="Constantia"/>
                        </a:rPr>
                        <a:t>Vištienos ir kalakutienos</a:t>
                      </a:r>
                      <a:endParaRPr b="0" lang="lt-LT" sz="2000" spc="-1" strike="noStrike">
                        <a:latin typeface="Arial"/>
                      </a:endParaRPr>
                    </a:p>
                  </a:txBody>
                  <a:tcPr marL="91440" marR="91440">
                    <a:lnL w="9360">
                      <a:solidFill>
                        <a:srgbClr val="000000"/>
                      </a:solidFill>
                    </a:lnL>
                    <a:lnR w="9360">
                      <a:solidFill>
                        <a:srgbClr val="000000"/>
                      </a:solidFill>
                    </a:lnR>
                    <a:lnT w="9360">
                      <a:solidFill>
                        <a:srgbClr val="000000"/>
                      </a:solidFill>
                    </a:lnT>
                    <a:lnB w="9360">
                      <a:solidFill>
                        <a:srgbClr val="cfe2bd"/>
                      </a:solidFill>
                    </a:lnB>
                    <a:solidFill>
                      <a:srgbClr val="9dd233"/>
                    </a:solidFill>
                  </a:tcPr>
                </a:tc>
              </a:tr>
            </a:tbl>
          </a:graphicData>
        </a:graphic>
      </p:graphicFrame>
      <p:sp>
        <p:nvSpPr>
          <p:cNvPr id="242" name="TextShape 3"/>
          <p:cNvSpPr txBox="1"/>
          <p:nvPr/>
        </p:nvSpPr>
        <p:spPr>
          <a:xfrm>
            <a:off x="1141560" y="152280"/>
            <a:ext cx="9750600" cy="1294920"/>
          </a:xfrm>
          <a:prstGeom prst="rect">
            <a:avLst/>
          </a:prstGeom>
          <a:noFill/>
          <a:ln>
            <a:noFill/>
          </a:ln>
        </p:spPr>
        <p:txBody>
          <a:bodyPr lIns="122040" rIns="122040" tIns="60840" bIns="60840" anchor="b"/>
          <a:p>
            <a:endParaRPr b="0" lang="en-US" sz="2400" spc="-1" strike="noStrike">
              <a:solidFill>
                <a:srgbClr val="000000"/>
              </a:solidFill>
              <a:latin typeface="Constantia"/>
            </a:endParaRPr>
          </a:p>
        </p:txBody>
      </p:sp>
      <p:graphicFrame>
        <p:nvGraphicFramePr>
          <p:cNvPr id="243" name="Chart 5"/>
          <p:cNvGraphicFramePr/>
          <p:nvPr/>
        </p:nvGraphicFramePr>
        <p:xfrm>
          <a:off x="189720" y="1447920"/>
          <a:ext cx="5976360" cy="4645080"/>
        </p:xfrm>
        <a:graphic>
          <a:graphicData uri="http://schemas.openxmlformats.org/drawingml/2006/chart">
            <c:chart xmlns:c="http://schemas.openxmlformats.org/drawingml/2006/chart" xmlns:r="http://schemas.openxmlformats.org/officeDocument/2006/relationships" r:id="rId1"/>
          </a:graphicData>
        </a:graphic>
      </p:graphicFrame>
      <p:sp>
        <p:nvSpPr>
          <p:cNvPr id="244" name="TextShape 4"/>
          <p:cNvSpPr txBox="1"/>
          <p:nvPr/>
        </p:nvSpPr>
        <p:spPr>
          <a:xfrm>
            <a:off x="9547920" y="6448320"/>
            <a:ext cx="1421640" cy="180720"/>
          </a:xfrm>
          <a:prstGeom prst="rect">
            <a:avLst/>
          </a:prstGeom>
          <a:noFill/>
          <a:ln>
            <a:noFill/>
          </a:ln>
        </p:spPr>
        <p:txBody>
          <a:bodyPr lIns="122040" rIns="122040" tIns="60840" bIns="60840" anchor="ctr"/>
          <a:p>
            <a:pPr algn="r">
              <a:lnSpc>
                <a:spcPct val="100000"/>
              </a:lnSpc>
            </a:pPr>
            <a:fld id="{39B4093A-FA18-4731-99FE-21BAB9B4D2D4}" type="datetime1">
              <a:rPr b="0" lang="lt-LT" sz="1200" spc="-1" strike="noStrike">
                <a:solidFill>
                  <a:srgbClr val="000000"/>
                </a:solidFill>
                <a:latin typeface="Constantia"/>
              </a:rPr>
              <a:t>2019-04-09</a:t>
            </a:fld>
            <a:endParaRPr b="0" lang="lt-LT" sz="1200" spc="-1" strike="noStrike">
              <a:latin typeface="Times New Roman"/>
            </a:endParaRPr>
          </a:p>
        </p:txBody>
      </p:sp>
    </p:spTree>
  </p:cSld>
  <p:transition spd="med">
    <p:fade/>
  </p:transition>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245" name="Chart 3"/>
          <p:cNvGraphicFramePr/>
          <p:nvPr/>
        </p:nvGraphicFramePr>
        <p:xfrm>
          <a:off x="333720" y="404640"/>
          <a:ext cx="11521080" cy="5688360"/>
        </p:xfrm>
        <a:graphic>
          <a:graphicData uri="http://schemas.openxmlformats.org/drawingml/2006/chart">
            <c:chart xmlns:c="http://schemas.openxmlformats.org/drawingml/2006/chart" xmlns:r="http://schemas.openxmlformats.org/officeDocument/2006/relationships" r:id="rId1"/>
          </a:graphicData>
        </a:graphic>
      </p:graphicFrame>
      <p:sp>
        <p:nvSpPr>
          <p:cNvPr id="246" name="TextShape 1"/>
          <p:cNvSpPr txBox="1"/>
          <p:nvPr/>
        </p:nvSpPr>
        <p:spPr>
          <a:xfrm>
            <a:off x="9547920" y="6448320"/>
            <a:ext cx="1421640" cy="180720"/>
          </a:xfrm>
          <a:prstGeom prst="rect">
            <a:avLst/>
          </a:prstGeom>
          <a:noFill/>
          <a:ln>
            <a:noFill/>
          </a:ln>
        </p:spPr>
        <p:txBody>
          <a:bodyPr lIns="122040" rIns="122040" tIns="60840" bIns="60840" anchor="ctr"/>
          <a:p>
            <a:pPr algn="r">
              <a:lnSpc>
                <a:spcPct val="100000"/>
              </a:lnSpc>
            </a:pPr>
            <a:fld id="{D3B6D906-79D8-4F87-B8AD-ECC045EE9F39}" type="datetime1">
              <a:rPr b="0" lang="lt-LT" sz="1200" spc="-1" strike="noStrike">
                <a:solidFill>
                  <a:srgbClr val="000000"/>
                </a:solidFill>
                <a:latin typeface="Constantia"/>
              </a:rPr>
              <a:t>2019-04-09</a:t>
            </a:fld>
            <a:endParaRPr b="0" lang="lt-LT" sz="1200" spc="-1" strike="noStrike">
              <a:latin typeface="Times New Roman"/>
            </a:endParaRPr>
          </a:p>
        </p:txBody>
      </p:sp>
    </p:spTree>
  </p:cSld>
  <p:transition spd="med">
    <p:fade/>
  </p:transition>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7" name="TextShape 1"/>
          <p:cNvSpPr txBox="1"/>
          <p:nvPr/>
        </p:nvSpPr>
        <p:spPr>
          <a:xfrm>
            <a:off x="1141560" y="152280"/>
            <a:ext cx="9750600" cy="1294920"/>
          </a:xfrm>
          <a:prstGeom prst="rect">
            <a:avLst/>
          </a:prstGeom>
          <a:noFill/>
          <a:ln>
            <a:noFill/>
          </a:ln>
        </p:spPr>
        <p:txBody>
          <a:bodyPr lIns="122040" rIns="122040" tIns="60840" bIns="60840" anchor="b"/>
          <a:p>
            <a:pPr>
              <a:lnSpc>
                <a:spcPct val="100000"/>
              </a:lnSpc>
            </a:pPr>
            <a:r>
              <a:rPr b="0" lang="en-US" sz="3600" spc="-1" strike="noStrike">
                <a:solidFill>
                  <a:srgbClr val="000000"/>
                </a:solidFill>
                <a:latin typeface="Constantia"/>
              </a:rPr>
              <a:t>Europos sąjungos ir nacionalinio biudžeto lėšomis remiamos programos</a:t>
            </a:r>
            <a:endParaRPr b="0" lang="en-US" sz="3600" spc="-1" strike="noStrike">
              <a:solidFill>
                <a:srgbClr val="000000"/>
              </a:solidFill>
              <a:latin typeface="Constantia"/>
            </a:endParaRPr>
          </a:p>
        </p:txBody>
      </p:sp>
      <p:graphicFrame>
        <p:nvGraphicFramePr>
          <p:cNvPr id="248" name="Chart 8"/>
          <p:cNvGraphicFramePr/>
          <p:nvPr/>
        </p:nvGraphicFramePr>
        <p:xfrm>
          <a:off x="1341720" y="1447920"/>
          <a:ext cx="9720720" cy="4898160"/>
        </p:xfrm>
        <a:graphic>
          <a:graphicData uri="http://schemas.openxmlformats.org/drawingml/2006/chart">
            <c:chart xmlns:c="http://schemas.openxmlformats.org/drawingml/2006/chart" xmlns:r="http://schemas.openxmlformats.org/officeDocument/2006/relationships" r:id="rId1"/>
          </a:graphicData>
        </a:graphic>
      </p:graphicFrame>
      <p:sp>
        <p:nvSpPr>
          <p:cNvPr id="249" name="TextShape 2"/>
          <p:cNvSpPr txBox="1"/>
          <p:nvPr/>
        </p:nvSpPr>
        <p:spPr>
          <a:xfrm>
            <a:off x="9547920" y="6448320"/>
            <a:ext cx="1421640" cy="180720"/>
          </a:xfrm>
          <a:prstGeom prst="rect">
            <a:avLst/>
          </a:prstGeom>
          <a:noFill/>
          <a:ln>
            <a:noFill/>
          </a:ln>
        </p:spPr>
        <p:txBody>
          <a:bodyPr lIns="122040" rIns="122040" tIns="60840" bIns="60840" anchor="ctr"/>
          <a:p>
            <a:pPr algn="r">
              <a:lnSpc>
                <a:spcPct val="100000"/>
              </a:lnSpc>
            </a:pPr>
            <a:fld id="{9E68E9BC-1E4C-40F6-9068-64197D18816E}" type="datetime1">
              <a:rPr b="0" lang="lt-LT" sz="1200" spc="-1" strike="noStrike">
                <a:solidFill>
                  <a:srgbClr val="000000"/>
                </a:solidFill>
                <a:latin typeface="Constantia"/>
              </a:rPr>
              <a:t>2019-04-09</a:t>
            </a:fld>
            <a:endParaRPr b="0" lang="lt-LT" sz="1200" spc="-1" strike="noStrike">
              <a:latin typeface="Times New Roman"/>
            </a:endParaRPr>
          </a:p>
        </p:txBody>
      </p:sp>
    </p:spTree>
  </p:cSld>
  <p:transition spd="med">
    <p:fade/>
  </p:transition>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0" name="TextShape 1"/>
          <p:cNvSpPr txBox="1"/>
          <p:nvPr/>
        </p:nvSpPr>
        <p:spPr>
          <a:xfrm>
            <a:off x="1141560" y="152280"/>
            <a:ext cx="9750600" cy="1294920"/>
          </a:xfrm>
          <a:prstGeom prst="rect">
            <a:avLst/>
          </a:prstGeom>
          <a:noFill/>
          <a:ln>
            <a:noFill/>
          </a:ln>
        </p:spPr>
        <p:txBody>
          <a:bodyPr lIns="122040" rIns="122040" tIns="60840" bIns="60840" anchor="b"/>
          <a:p>
            <a:pPr>
              <a:lnSpc>
                <a:spcPct val="100000"/>
              </a:lnSpc>
            </a:pPr>
            <a:r>
              <a:rPr b="0" lang="en-US" sz="3600" spc="-1" strike="noStrike">
                <a:solidFill>
                  <a:srgbClr val="000000"/>
                </a:solidFill>
                <a:latin typeface="Constantia"/>
              </a:rPr>
              <a:t>Vaiko mityba lopšelyje-darželyje</a:t>
            </a:r>
            <a:endParaRPr b="0" lang="en-US" sz="3600" spc="-1" strike="noStrike">
              <a:solidFill>
                <a:srgbClr val="000000"/>
              </a:solidFill>
              <a:latin typeface="Constantia"/>
            </a:endParaRPr>
          </a:p>
        </p:txBody>
      </p:sp>
      <p:graphicFrame>
        <p:nvGraphicFramePr>
          <p:cNvPr id="251" name="Chart 3"/>
          <p:cNvGraphicFramePr/>
          <p:nvPr/>
        </p:nvGraphicFramePr>
        <p:xfrm>
          <a:off x="0" y="2057400"/>
          <a:ext cx="6742080" cy="4035600"/>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252" name="Chart 5"/>
          <p:cNvGraphicFramePr/>
          <p:nvPr/>
        </p:nvGraphicFramePr>
        <p:xfrm>
          <a:off x="6017040" y="2057400"/>
          <a:ext cx="5981760" cy="4035600"/>
        </p:xfrm>
        <a:graphic>
          <a:graphicData uri="http://schemas.openxmlformats.org/drawingml/2006/chart">
            <c:chart xmlns:c="http://schemas.openxmlformats.org/drawingml/2006/chart" xmlns:r="http://schemas.openxmlformats.org/officeDocument/2006/relationships" r:id="rId2"/>
          </a:graphicData>
        </a:graphic>
      </p:graphicFrame>
      <p:sp>
        <p:nvSpPr>
          <p:cNvPr id="253" name="TextShape 2"/>
          <p:cNvSpPr txBox="1"/>
          <p:nvPr/>
        </p:nvSpPr>
        <p:spPr>
          <a:xfrm>
            <a:off x="9547920" y="6448320"/>
            <a:ext cx="1421640" cy="180720"/>
          </a:xfrm>
          <a:prstGeom prst="rect">
            <a:avLst/>
          </a:prstGeom>
          <a:noFill/>
          <a:ln>
            <a:noFill/>
          </a:ln>
        </p:spPr>
        <p:txBody>
          <a:bodyPr lIns="122040" rIns="122040" tIns="60840" bIns="60840" anchor="ctr"/>
          <a:p>
            <a:pPr algn="r">
              <a:lnSpc>
                <a:spcPct val="100000"/>
              </a:lnSpc>
            </a:pPr>
            <a:fld id="{A790CADE-D031-4D80-A8CB-CBC2F0078AFE}" type="datetime1">
              <a:rPr b="0" lang="lt-LT" sz="1200" spc="-1" strike="noStrike">
                <a:solidFill>
                  <a:srgbClr val="000000"/>
                </a:solidFill>
                <a:latin typeface="Constantia"/>
              </a:rPr>
              <a:t>2019-04-09</a:t>
            </a:fld>
            <a:endParaRPr b="0" lang="lt-LT" sz="1200" spc="-1" strike="noStrike">
              <a:latin typeface="Times New Roman"/>
            </a:endParaRPr>
          </a:p>
        </p:txBody>
      </p:sp>
    </p:spTree>
  </p:cSld>
  <p:transition spd="med">
    <p:fade/>
  </p:transition>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254" name="Chart 6"/>
          <p:cNvGraphicFramePr/>
          <p:nvPr/>
        </p:nvGraphicFramePr>
        <p:xfrm>
          <a:off x="5302440" y="1700640"/>
          <a:ext cx="7909200" cy="4323600"/>
        </p:xfrm>
        <a:graphic>
          <a:graphicData uri="http://schemas.openxmlformats.org/drawingml/2006/chart">
            <c:chart xmlns:c="http://schemas.openxmlformats.org/drawingml/2006/chart" xmlns:r="http://schemas.openxmlformats.org/officeDocument/2006/relationships" r:id="rId1"/>
          </a:graphicData>
        </a:graphic>
      </p:graphicFrame>
      <p:sp>
        <p:nvSpPr>
          <p:cNvPr id="255" name="TextShape 1"/>
          <p:cNvSpPr txBox="1"/>
          <p:nvPr/>
        </p:nvSpPr>
        <p:spPr>
          <a:xfrm>
            <a:off x="1141560" y="152280"/>
            <a:ext cx="9750600" cy="1294920"/>
          </a:xfrm>
          <a:prstGeom prst="rect">
            <a:avLst/>
          </a:prstGeom>
          <a:noFill/>
          <a:ln>
            <a:noFill/>
          </a:ln>
        </p:spPr>
        <p:txBody>
          <a:bodyPr lIns="122040" rIns="122040" tIns="60840" bIns="60840" anchor="b"/>
          <a:p>
            <a:pPr>
              <a:lnSpc>
                <a:spcPct val="100000"/>
              </a:lnSpc>
            </a:pPr>
            <a:r>
              <a:rPr b="0" lang="en-US" sz="3600" spc="-1" strike="noStrike">
                <a:solidFill>
                  <a:srgbClr val="000000"/>
                </a:solidFill>
                <a:latin typeface="Constantia"/>
              </a:rPr>
              <a:t>Vaiko mityba lopšelyje-darželyje</a:t>
            </a:r>
            <a:endParaRPr b="0" lang="en-US" sz="3600" spc="-1" strike="noStrike">
              <a:solidFill>
                <a:srgbClr val="000000"/>
              </a:solidFill>
              <a:latin typeface="Constantia"/>
            </a:endParaRPr>
          </a:p>
        </p:txBody>
      </p:sp>
      <p:graphicFrame>
        <p:nvGraphicFramePr>
          <p:cNvPr id="256" name="Chart 4"/>
          <p:cNvGraphicFramePr/>
          <p:nvPr/>
        </p:nvGraphicFramePr>
        <p:xfrm>
          <a:off x="-242280" y="1700640"/>
          <a:ext cx="6840360" cy="4323600"/>
        </p:xfrm>
        <a:graphic>
          <a:graphicData uri="http://schemas.openxmlformats.org/drawingml/2006/chart">
            <c:chart xmlns:c="http://schemas.openxmlformats.org/drawingml/2006/chart" xmlns:r="http://schemas.openxmlformats.org/officeDocument/2006/relationships" r:id="rId2"/>
          </a:graphicData>
        </a:graphic>
      </p:graphicFrame>
      <p:sp>
        <p:nvSpPr>
          <p:cNvPr id="257" name="TextShape 2"/>
          <p:cNvSpPr txBox="1"/>
          <p:nvPr/>
        </p:nvSpPr>
        <p:spPr>
          <a:xfrm>
            <a:off x="9547920" y="6448320"/>
            <a:ext cx="1421640" cy="180720"/>
          </a:xfrm>
          <a:prstGeom prst="rect">
            <a:avLst/>
          </a:prstGeom>
          <a:noFill/>
          <a:ln>
            <a:noFill/>
          </a:ln>
        </p:spPr>
        <p:txBody>
          <a:bodyPr lIns="122040" rIns="122040" tIns="60840" bIns="60840" anchor="ctr"/>
          <a:p>
            <a:pPr algn="r">
              <a:lnSpc>
                <a:spcPct val="100000"/>
              </a:lnSpc>
            </a:pPr>
            <a:fld id="{D6A38F46-68BB-48D8-8B3D-33B6B1172166}" type="datetime1">
              <a:rPr b="0" lang="lt-LT" sz="1200" spc="-1" strike="noStrike">
                <a:solidFill>
                  <a:srgbClr val="000000"/>
                </a:solidFill>
                <a:latin typeface="Constantia"/>
              </a:rPr>
              <a:t>2019-04-09</a:t>
            </a:fld>
            <a:endParaRPr b="0" lang="lt-LT" sz="1200" spc="-1" strike="noStrike">
              <a:latin typeface="Times New Roman"/>
            </a:endParaRPr>
          </a:p>
        </p:txBody>
      </p:sp>
    </p:spTree>
  </p:cSld>
  <p:transition spd="med">
    <p:fade/>
  </p:transition>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8" name="TextShape 1"/>
          <p:cNvSpPr txBox="1"/>
          <p:nvPr/>
        </p:nvSpPr>
        <p:spPr>
          <a:xfrm>
            <a:off x="1141560" y="152280"/>
            <a:ext cx="9750600" cy="1294920"/>
          </a:xfrm>
          <a:prstGeom prst="rect">
            <a:avLst/>
          </a:prstGeom>
          <a:noFill/>
          <a:ln>
            <a:noFill/>
          </a:ln>
        </p:spPr>
        <p:txBody>
          <a:bodyPr lIns="122040" rIns="122040" tIns="60840" bIns="60840" anchor="b"/>
          <a:p>
            <a:pPr>
              <a:lnSpc>
                <a:spcPct val="100000"/>
              </a:lnSpc>
            </a:pPr>
            <a:r>
              <a:rPr b="0" lang="en-US" sz="3600" spc="-1" strike="noStrike">
                <a:solidFill>
                  <a:srgbClr val="000000"/>
                </a:solidFill>
                <a:latin typeface="Constantia"/>
              </a:rPr>
              <a:t>Vaiko mityba ir sveikata</a:t>
            </a:r>
            <a:endParaRPr b="0" lang="en-US" sz="3600" spc="-1" strike="noStrike">
              <a:solidFill>
                <a:srgbClr val="000000"/>
              </a:solidFill>
              <a:latin typeface="Constantia"/>
            </a:endParaRPr>
          </a:p>
        </p:txBody>
      </p:sp>
      <p:graphicFrame>
        <p:nvGraphicFramePr>
          <p:cNvPr id="259" name="Chart 5"/>
          <p:cNvGraphicFramePr/>
          <p:nvPr/>
        </p:nvGraphicFramePr>
        <p:xfrm>
          <a:off x="-530280" y="1447920"/>
          <a:ext cx="6912360" cy="4501080"/>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260" name="Chart 8"/>
          <p:cNvGraphicFramePr/>
          <p:nvPr/>
        </p:nvGraphicFramePr>
        <p:xfrm>
          <a:off x="5651280" y="1447920"/>
          <a:ext cx="6912360" cy="4501080"/>
        </p:xfrm>
        <a:graphic>
          <a:graphicData uri="http://schemas.openxmlformats.org/drawingml/2006/chart">
            <c:chart xmlns:c="http://schemas.openxmlformats.org/drawingml/2006/chart" xmlns:r="http://schemas.openxmlformats.org/officeDocument/2006/relationships" r:id="rId2"/>
          </a:graphicData>
        </a:graphic>
      </p:graphicFrame>
      <p:sp>
        <p:nvSpPr>
          <p:cNvPr id="261" name="TextShape 2"/>
          <p:cNvSpPr txBox="1"/>
          <p:nvPr/>
        </p:nvSpPr>
        <p:spPr>
          <a:xfrm>
            <a:off x="9547920" y="6448320"/>
            <a:ext cx="1421640" cy="180720"/>
          </a:xfrm>
          <a:prstGeom prst="rect">
            <a:avLst/>
          </a:prstGeom>
          <a:noFill/>
          <a:ln>
            <a:noFill/>
          </a:ln>
        </p:spPr>
        <p:txBody>
          <a:bodyPr lIns="122040" rIns="122040" tIns="60840" bIns="60840" anchor="ctr"/>
          <a:p>
            <a:pPr algn="r">
              <a:lnSpc>
                <a:spcPct val="100000"/>
              </a:lnSpc>
            </a:pPr>
            <a:fld id="{597EAE4B-E75A-486F-84AE-0412151FD4BA}" type="datetime1">
              <a:rPr b="0" lang="lt-LT" sz="1200" spc="-1" strike="noStrike">
                <a:solidFill>
                  <a:srgbClr val="000000"/>
                </a:solidFill>
                <a:latin typeface="Constantia"/>
              </a:rPr>
              <a:t>2019-04-09</a:t>
            </a:fld>
            <a:endParaRPr b="0" lang="lt-LT" sz="1200" spc="-1" strike="noStrike">
              <a:latin typeface="Times New Roman"/>
            </a:endParaRPr>
          </a:p>
        </p:txBody>
      </p:sp>
    </p:spTree>
  </p:cSld>
  <p:transition spd="med">
    <p:fade/>
  </p:transition>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2" name="TextShape 1"/>
          <p:cNvSpPr txBox="1"/>
          <p:nvPr/>
        </p:nvSpPr>
        <p:spPr>
          <a:xfrm>
            <a:off x="1141560" y="152280"/>
            <a:ext cx="9750600" cy="1294920"/>
          </a:xfrm>
          <a:prstGeom prst="rect">
            <a:avLst/>
          </a:prstGeom>
          <a:noFill/>
          <a:ln>
            <a:noFill/>
          </a:ln>
        </p:spPr>
        <p:txBody>
          <a:bodyPr lIns="122040" rIns="122040" tIns="60840" bIns="60840" anchor="b"/>
          <a:p>
            <a:pPr>
              <a:lnSpc>
                <a:spcPct val="100000"/>
              </a:lnSpc>
            </a:pPr>
            <a:r>
              <a:rPr b="0" lang="en-US" sz="3600" spc="-1" strike="noStrike">
                <a:solidFill>
                  <a:srgbClr val="000000"/>
                </a:solidFill>
                <a:latin typeface="Constantia"/>
              </a:rPr>
              <a:t>Alergijos</a:t>
            </a:r>
            <a:endParaRPr b="0" lang="en-US" sz="3600" spc="-1" strike="noStrike">
              <a:solidFill>
                <a:srgbClr val="000000"/>
              </a:solidFill>
              <a:latin typeface="Constantia"/>
            </a:endParaRPr>
          </a:p>
        </p:txBody>
      </p:sp>
      <p:sp>
        <p:nvSpPr>
          <p:cNvPr id="263" name="TextShape 2"/>
          <p:cNvSpPr txBox="1"/>
          <p:nvPr/>
        </p:nvSpPr>
        <p:spPr>
          <a:xfrm>
            <a:off x="5824080" y="1024200"/>
            <a:ext cx="6076080" cy="816120"/>
          </a:xfrm>
          <a:prstGeom prst="rect">
            <a:avLst/>
          </a:prstGeom>
          <a:noFill/>
          <a:ln>
            <a:noFill/>
          </a:ln>
        </p:spPr>
        <p:txBody>
          <a:bodyPr lIns="122040" rIns="122040" tIns="60840" bIns="60840" anchor="ctr">
            <a:normAutofit/>
          </a:bodyPr>
          <a:p>
            <a:pPr>
              <a:lnSpc>
                <a:spcPct val="90000"/>
              </a:lnSpc>
              <a:spcBef>
                <a:spcPts val="1800"/>
              </a:spcBef>
            </a:pPr>
            <a:r>
              <a:rPr b="0" lang="en-US" sz="2000" spc="-1" strike="noStrike">
                <a:solidFill>
                  <a:srgbClr val="679015"/>
                </a:solidFill>
                <a:latin typeface="Constantia"/>
              </a:rPr>
              <a:t>29. Kokiam produktui ar produktų grupei Jūsų vaikas alergiškas?</a:t>
            </a:r>
            <a:endParaRPr b="0" lang="en-US" sz="2000" spc="-1" strike="noStrike">
              <a:solidFill>
                <a:srgbClr val="000000"/>
              </a:solidFill>
              <a:latin typeface="Constantia"/>
            </a:endParaRPr>
          </a:p>
        </p:txBody>
      </p:sp>
      <p:graphicFrame>
        <p:nvGraphicFramePr>
          <p:cNvPr id="264" name="Table 3"/>
          <p:cNvGraphicFramePr/>
          <p:nvPr/>
        </p:nvGraphicFramePr>
        <p:xfrm>
          <a:off x="5878440" y="1716120"/>
          <a:ext cx="6075720" cy="2045880"/>
        </p:xfrm>
        <a:graphic>
          <a:graphicData uri="http://schemas.openxmlformats.org/drawingml/2006/table">
            <a:tbl>
              <a:tblPr/>
              <a:tblGrid>
                <a:gridCol w="6076080"/>
              </a:tblGrid>
              <a:tr h="346320">
                <a:tc>
                  <a:txBody>
                    <a:bodyPr/>
                    <a:p>
                      <a:pPr>
                        <a:lnSpc>
                          <a:spcPct val="100000"/>
                        </a:lnSpc>
                      </a:pPr>
                      <a:r>
                        <a:rPr b="0" lang="lt-LT" sz="2000" spc="-1" strike="noStrike">
                          <a:solidFill>
                            <a:srgbClr val="ffffff"/>
                          </a:solidFill>
                          <a:latin typeface="Constantia"/>
                        </a:rPr>
                        <a:t>Pienas</a:t>
                      </a:r>
                      <a:endParaRPr b="0" lang="lt-LT" sz="2000" spc="-1" strike="noStrike">
                        <a:latin typeface="Arial"/>
                      </a:endParaRPr>
                    </a:p>
                  </a:txBody>
                  <a:tcPr marL="91440" marR="91440">
                    <a:lnL w="9360">
                      <a:solidFill>
                        <a:srgbClr val="cfe2bd"/>
                      </a:solidFill>
                    </a:lnL>
                    <a:lnR w="9360">
                      <a:solidFill>
                        <a:srgbClr val="cfe2bd"/>
                      </a:solidFill>
                    </a:lnR>
                    <a:lnT w="9360">
                      <a:solidFill>
                        <a:srgbClr val="cfe2bd"/>
                      </a:solidFill>
                    </a:lnT>
                    <a:lnB w="17280">
                      <a:solidFill>
                        <a:srgbClr val="000000"/>
                      </a:solidFill>
                    </a:lnB>
                    <a:solidFill>
                      <a:srgbClr val="84c700"/>
                    </a:solidFill>
                  </a:tcPr>
                </a:tc>
              </a:tr>
              <a:tr h="346320">
                <a:tc>
                  <a:txBody>
                    <a:bodyPr/>
                    <a:p>
                      <a:pPr>
                        <a:lnSpc>
                          <a:spcPct val="100000"/>
                        </a:lnSpc>
                      </a:pPr>
                      <a:r>
                        <a:rPr b="0" lang="lt-LT" sz="2000" spc="-1" strike="noStrike">
                          <a:solidFill>
                            <a:srgbClr val="ffffff"/>
                          </a:solidFill>
                          <a:latin typeface="Constantia"/>
                        </a:rPr>
                        <a:t>Kiaušiniai</a:t>
                      </a:r>
                      <a:endParaRPr b="0" lang="lt-LT" sz="2000" spc="-1" strike="noStrike">
                        <a:latin typeface="Arial"/>
                      </a:endParaRPr>
                    </a:p>
                  </a:txBody>
                  <a:tcPr marL="91440" marR="91440">
                    <a:lnL w="9360">
                      <a:solidFill>
                        <a:srgbClr val="cfe2bd"/>
                      </a:solidFill>
                    </a:lnL>
                    <a:lnR w="9360">
                      <a:solidFill>
                        <a:srgbClr val="cfe2bd"/>
                      </a:solidFill>
                    </a:lnR>
                    <a:lnT w="9360">
                      <a:solidFill>
                        <a:srgbClr val="cfe2bd"/>
                      </a:solidFill>
                    </a:lnT>
                    <a:lnB w="9360">
                      <a:solidFill>
                        <a:srgbClr val="cfe2bd"/>
                      </a:solidFill>
                    </a:lnB>
                    <a:solidFill>
                      <a:srgbClr val="9dd233"/>
                    </a:solidFill>
                  </a:tcPr>
                </a:tc>
              </a:tr>
              <a:tr h="346320">
                <a:tc>
                  <a:txBody>
                    <a:bodyPr/>
                    <a:p>
                      <a:pPr>
                        <a:lnSpc>
                          <a:spcPct val="100000"/>
                        </a:lnSpc>
                      </a:pPr>
                      <a:r>
                        <a:rPr b="0" lang="lt-LT" sz="2000" spc="-1" strike="noStrike">
                          <a:solidFill>
                            <a:srgbClr val="ffffff"/>
                          </a:solidFill>
                          <a:latin typeface="Constantia"/>
                        </a:rPr>
                        <a:t>Citrusiniai vaisiai</a:t>
                      </a:r>
                      <a:endParaRPr b="0" lang="lt-LT" sz="2000" spc="-1" strike="noStrike">
                        <a:latin typeface="Arial"/>
                      </a:endParaRPr>
                    </a:p>
                  </a:txBody>
                  <a:tcPr marL="91440" marR="91440">
                    <a:lnL w="9360">
                      <a:solidFill>
                        <a:srgbClr val="cfe2bd"/>
                      </a:solidFill>
                    </a:lnL>
                    <a:lnR w="9360">
                      <a:solidFill>
                        <a:srgbClr val="cfe2bd"/>
                      </a:solidFill>
                    </a:lnR>
                    <a:lnT w="9360">
                      <a:solidFill>
                        <a:srgbClr val="cfe2bd"/>
                      </a:solidFill>
                    </a:lnT>
                    <a:lnB w="9360">
                      <a:solidFill>
                        <a:srgbClr val="cfe2bd"/>
                      </a:solidFill>
                    </a:lnB>
                    <a:solidFill>
                      <a:srgbClr val="84c700"/>
                    </a:solidFill>
                  </a:tcPr>
                </a:tc>
              </a:tr>
              <a:tr h="346320">
                <a:tc>
                  <a:txBody>
                    <a:bodyPr/>
                    <a:p>
                      <a:pPr>
                        <a:lnSpc>
                          <a:spcPct val="100000"/>
                        </a:lnSpc>
                      </a:pPr>
                      <a:r>
                        <a:rPr b="0" lang="lt-LT" sz="2000" spc="-1" strike="noStrike">
                          <a:solidFill>
                            <a:srgbClr val="ffffff"/>
                          </a:solidFill>
                          <a:latin typeface="Constantia"/>
                        </a:rPr>
                        <a:t>Vynuogės</a:t>
                      </a:r>
                      <a:endParaRPr b="0" lang="lt-LT" sz="2000" spc="-1" strike="noStrike">
                        <a:latin typeface="Arial"/>
                      </a:endParaRPr>
                    </a:p>
                  </a:txBody>
                  <a:tcPr marL="91440" marR="91440">
                    <a:lnL w="9360">
                      <a:solidFill>
                        <a:srgbClr val="cfe2bd"/>
                      </a:solidFill>
                    </a:lnL>
                    <a:lnR w="9360">
                      <a:solidFill>
                        <a:srgbClr val="cfe2bd"/>
                      </a:solidFill>
                    </a:lnR>
                    <a:lnT w="9360">
                      <a:solidFill>
                        <a:srgbClr val="cfe2bd"/>
                      </a:solidFill>
                    </a:lnT>
                    <a:lnB w="9360">
                      <a:solidFill>
                        <a:srgbClr val="cfe2bd"/>
                      </a:solidFill>
                    </a:lnB>
                    <a:solidFill>
                      <a:srgbClr val="9dd233"/>
                    </a:solidFill>
                  </a:tcPr>
                </a:tc>
              </a:tr>
              <a:tr h="346320">
                <a:tc>
                  <a:txBody>
                    <a:bodyPr/>
                    <a:p>
                      <a:pPr>
                        <a:lnSpc>
                          <a:spcPct val="100000"/>
                        </a:lnSpc>
                      </a:pPr>
                      <a:r>
                        <a:rPr b="0" lang="lt-LT" sz="2000" spc="-1" strike="noStrike">
                          <a:solidFill>
                            <a:srgbClr val="ffffff"/>
                          </a:solidFill>
                          <a:latin typeface="Constantia"/>
                        </a:rPr>
                        <a:t>Šokoladas</a:t>
                      </a:r>
                      <a:endParaRPr b="0" lang="lt-LT" sz="2000" spc="-1" strike="noStrike">
                        <a:latin typeface="Arial"/>
                      </a:endParaRPr>
                    </a:p>
                  </a:txBody>
                  <a:tcPr marL="91440" marR="91440">
                    <a:lnL w="9360">
                      <a:solidFill>
                        <a:srgbClr val="cfe2bd"/>
                      </a:solidFill>
                    </a:lnL>
                    <a:lnR w="9360">
                      <a:solidFill>
                        <a:srgbClr val="cfe2bd"/>
                      </a:solidFill>
                    </a:lnR>
                    <a:lnT w="9360">
                      <a:solidFill>
                        <a:srgbClr val="cfe2bd"/>
                      </a:solidFill>
                    </a:lnT>
                    <a:lnB w="9360">
                      <a:solidFill>
                        <a:srgbClr val="cfe2bd"/>
                      </a:solidFill>
                    </a:lnB>
                    <a:solidFill>
                      <a:srgbClr val="84c700"/>
                    </a:solidFill>
                  </a:tcPr>
                </a:tc>
              </a:tr>
              <a:tr h="346320">
                <a:tc>
                  <a:txBody>
                    <a:bodyPr/>
                    <a:p>
                      <a:pPr>
                        <a:lnSpc>
                          <a:spcPct val="100000"/>
                        </a:lnSpc>
                      </a:pPr>
                      <a:r>
                        <a:rPr b="0" lang="lt-LT" sz="2000" spc="-1" strike="noStrike">
                          <a:solidFill>
                            <a:srgbClr val="ffffff"/>
                          </a:solidFill>
                          <a:latin typeface="Constantia"/>
                        </a:rPr>
                        <a:t>Menkė</a:t>
                      </a:r>
                      <a:endParaRPr b="0" lang="lt-LT" sz="2000" spc="-1" strike="noStrike">
                        <a:latin typeface="Arial"/>
                      </a:endParaRPr>
                    </a:p>
                  </a:txBody>
                  <a:tcPr marL="91440" marR="91440">
                    <a:lnL w="9360">
                      <a:solidFill>
                        <a:srgbClr val="000000"/>
                      </a:solidFill>
                    </a:lnL>
                    <a:lnR w="9360">
                      <a:solidFill>
                        <a:srgbClr val="000000"/>
                      </a:solidFill>
                    </a:lnR>
                    <a:lnT w="9360">
                      <a:solidFill>
                        <a:srgbClr val="000000"/>
                      </a:solidFill>
                    </a:lnT>
                    <a:lnB w="9360">
                      <a:solidFill>
                        <a:srgbClr val="cfe2bd"/>
                      </a:solidFill>
                    </a:lnB>
                    <a:solidFill>
                      <a:srgbClr val="9dd233"/>
                    </a:solidFill>
                  </a:tcPr>
                </a:tc>
              </a:tr>
            </a:tbl>
          </a:graphicData>
        </a:graphic>
      </p:graphicFrame>
      <p:sp>
        <p:nvSpPr>
          <p:cNvPr id="265" name="TextShape 4"/>
          <p:cNvSpPr txBox="1"/>
          <p:nvPr/>
        </p:nvSpPr>
        <p:spPr>
          <a:xfrm>
            <a:off x="5850000" y="4029480"/>
            <a:ext cx="6076080" cy="1007640"/>
          </a:xfrm>
          <a:prstGeom prst="rect">
            <a:avLst/>
          </a:prstGeom>
          <a:noFill/>
          <a:ln>
            <a:noFill/>
          </a:ln>
        </p:spPr>
        <p:txBody>
          <a:bodyPr lIns="122040" rIns="122040" tIns="60840" bIns="60840" anchor="ctr"/>
          <a:p>
            <a:pPr>
              <a:lnSpc>
                <a:spcPct val="90000"/>
              </a:lnSpc>
              <a:spcBef>
                <a:spcPts val="1800"/>
              </a:spcBef>
            </a:pPr>
            <a:r>
              <a:rPr b="0" lang="en-US" sz="2000" spc="-1" strike="noStrike">
                <a:solidFill>
                  <a:srgbClr val="f23610"/>
                </a:solidFill>
                <a:latin typeface="Constantia"/>
              </a:rPr>
              <a:t>30. Su kokiomis problemomis ugdymo įstaigoje susiduriate dėl alergiško vaiko maitinimo? Kaip šias problemas sprendžiate?</a:t>
            </a:r>
            <a:endParaRPr b="0" lang="en-US" sz="2000" spc="-1" strike="noStrike">
              <a:solidFill>
                <a:srgbClr val="000000"/>
              </a:solidFill>
              <a:latin typeface="Constantia"/>
            </a:endParaRPr>
          </a:p>
        </p:txBody>
      </p:sp>
      <p:graphicFrame>
        <p:nvGraphicFramePr>
          <p:cNvPr id="266" name="Table 5"/>
          <p:cNvGraphicFramePr/>
          <p:nvPr/>
        </p:nvGraphicFramePr>
        <p:xfrm>
          <a:off x="5878440" y="5030640"/>
          <a:ext cx="6075720" cy="755280"/>
        </p:xfrm>
        <a:graphic>
          <a:graphicData uri="http://schemas.openxmlformats.org/drawingml/2006/table">
            <a:tbl>
              <a:tblPr/>
              <a:tblGrid>
                <a:gridCol w="6076080"/>
              </a:tblGrid>
              <a:tr h="361440">
                <a:tc>
                  <a:txBody>
                    <a:bodyPr/>
                    <a:p>
                      <a:pPr>
                        <a:lnSpc>
                          <a:spcPct val="100000"/>
                        </a:lnSpc>
                      </a:pPr>
                      <a:r>
                        <a:rPr b="0" lang="lt-LT" sz="2000" spc="-1" strike="noStrike">
                          <a:solidFill>
                            <a:srgbClr val="ffffff"/>
                          </a:solidFill>
                          <a:latin typeface="Constantia"/>
                        </a:rPr>
                        <a:t>Alergija ir inkstų problemos(daug kalcio)</a:t>
                      </a:r>
                      <a:endParaRPr b="0" lang="lt-LT" sz="2000" spc="-1" strike="noStrike">
                        <a:latin typeface="Arial"/>
                      </a:endParaRPr>
                    </a:p>
                  </a:txBody>
                  <a:tcPr marL="91440" marR="91440">
                    <a:lnL w="9360">
                      <a:solidFill>
                        <a:srgbClr val="f8bebc"/>
                      </a:solidFill>
                    </a:lnL>
                    <a:lnR w="9360">
                      <a:solidFill>
                        <a:srgbClr val="f8bebc"/>
                      </a:solidFill>
                    </a:lnR>
                    <a:lnT w="9360">
                      <a:solidFill>
                        <a:srgbClr val="f8bebc"/>
                      </a:solidFill>
                    </a:lnT>
                    <a:lnB w="17280">
                      <a:solidFill>
                        <a:srgbClr val="000000"/>
                      </a:solidFill>
                    </a:lnB>
                    <a:solidFill>
                      <a:srgbClr val="e92800"/>
                    </a:solidFill>
                  </a:tcPr>
                </a:tc>
              </a:tr>
              <a:tr h="393840">
                <a:tc>
                  <a:txBody>
                    <a:bodyPr/>
                    <a:p>
                      <a:pPr>
                        <a:lnSpc>
                          <a:spcPct val="100000"/>
                        </a:lnSpc>
                      </a:pPr>
                      <a:r>
                        <a:rPr b="0" lang="lt-LT" sz="2000" spc="-1" strike="noStrike">
                          <a:solidFill>
                            <a:srgbClr val="ffffff"/>
                          </a:solidFill>
                          <a:latin typeface="Constantia"/>
                        </a:rPr>
                        <a:t>Problema išspręsta, vaikui neduoda kiaušinio</a:t>
                      </a:r>
                      <a:endParaRPr b="0" lang="lt-LT" sz="2000" spc="-1" strike="noStrike">
                        <a:latin typeface="Arial"/>
                      </a:endParaRPr>
                    </a:p>
                  </a:txBody>
                  <a:tcPr marL="91440" marR="91440">
                    <a:lnL w="9360">
                      <a:solidFill>
                        <a:srgbClr val="000000"/>
                      </a:solidFill>
                    </a:lnL>
                    <a:lnR w="9360">
                      <a:solidFill>
                        <a:srgbClr val="000000"/>
                      </a:solidFill>
                    </a:lnR>
                    <a:lnT w="9360">
                      <a:solidFill>
                        <a:srgbClr val="000000"/>
                      </a:solidFill>
                    </a:lnT>
                    <a:lnB w="9360">
                      <a:solidFill>
                        <a:srgbClr val="f8bebc"/>
                      </a:solidFill>
                    </a:lnB>
                    <a:solidFill>
                      <a:srgbClr val="ed5333"/>
                    </a:solidFill>
                  </a:tcPr>
                </a:tc>
              </a:tr>
            </a:tbl>
          </a:graphicData>
        </a:graphic>
      </p:graphicFrame>
      <p:graphicFrame>
        <p:nvGraphicFramePr>
          <p:cNvPr id="267" name="Chart 8"/>
          <p:cNvGraphicFramePr/>
          <p:nvPr/>
        </p:nvGraphicFramePr>
        <p:xfrm>
          <a:off x="-53280" y="1447920"/>
          <a:ext cx="5904360" cy="4374720"/>
        </p:xfrm>
        <a:graphic>
          <a:graphicData uri="http://schemas.openxmlformats.org/drawingml/2006/chart">
            <c:chart xmlns:c="http://schemas.openxmlformats.org/drawingml/2006/chart" xmlns:r="http://schemas.openxmlformats.org/officeDocument/2006/relationships" r:id="rId1"/>
          </a:graphicData>
        </a:graphic>
      </p:graphicFrame>
      <p:sp>
        <p:nvSpPr>
          <p:cNvPr id="268" name="TextShape 6"/>
          <p:cNvSpPr txBox="1"/>
          <p:nvPr/>
        </p:nvSpPr>
        <p:spPr>
          <a:xfrm>
            <a:off x="9547920" y="6448320"/>
            <a:ext cx="1421640" cy="180720"/>
          </a:xfrm>
          <a:prstGeom prst="rect">
            <a:avLst/>
          </a:prstGeom>
          <a:noFill/>
          <a:ln>
            <a:noFill/>
          </a:ln>
        </p:spPr>
        <p:txBody>
          <a:bodyPr lIns="122040" rIns="122040" tIns="60840" bIns="60840" anchor="ctr"/>
          <a:p>
            <a:pPr algn="r">
              <a:lnSpc>
                <a:spcPct val="100000"/>
              </a:lnSpc>
            </a:pPr>
            <a:fld id="{23B5F787-C285-4D94-BC45-1ED3DB87CDDF}" type="datetime1">
              <a:rPr b="0" lang="lt-LT" sz="1200" spc="-1" strike="noStrike">
                <a:solidFill>
                  <a:srgbClr val="000000"/>
                </a:solidFill>
                <a:latin typeface="Constantia"/>
              </a:rPr>
              <a:t>2019-04-09</a:t>
            </a:fld>
            <a:endParaRPr b="0" lang="lt-LT" sz="1200" spc="-1" strike="noStrike">
              <a:latin typeface="Times New Roman"/>
            </a:endParaRPr>
          </a:p>
        </p:txBody>
      </p:sp>
    </p:spTree>
  </p:cSld>
  <p:transition spd="med">
    <p:fade/>
  </p:transition>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TextShape 1"/>
          <p:cNvSpPr txBox="1"/>
          <p:nvPr/>
        </p:nvSpPr>
        <p:spPr>
          <a:xfrm>
            <a:off x="1218960" y="152280"/>
            <a:ext cx="9987840" cy="1294920"/>
          </a:xfrm>
          <a:prstGeom prst="rect">
            <a:avLst/>
          </a:prstGeom>
          <a:noFill/>
          <a:ln>
            <a:noFill/>
          </a:ln>
        </p:spPr>
        <p:txBody>
          <a:bodyPr lIns="122040" rIns="122040" tIns="60840" bIns="60840" anchor="b">
            <a:normAutofit/>
          </a:bodyPr>
          <a:p>
            <a:pPr>
              <a:lnSpc>
                <a:spcPct val="100000"/>
              </a:lnSpc>
            </a:pPr>
            <a:r>
              <a:rPr b="0" lang="en-US" sz="3600" spc="-1" strike="noStrike">
                <a:solidFill>
                  <a:srgbClr val="000000"/>
                </a:solidFill>
                <a:latin typeface="Constantia"/>
              </a:rPr>
              <a:t>Ikimokyklinio amžiaus vaikų mitybos problemos</a:t>
            </a:r>
            <a:endParaRPr b="0" lang="en-US" sz="3600" spc="-1" strike="noStrike">
              <a:solidFill>
                <a:srgbClr val="000000"/>
              </a:solidFill>
              <a:latin typeface="Constantia"/>
            </a:endParaRPr>
          </a:p>
        </p:txBody>
      </p:sp>
      <p:sp>
        <p:nvSpPr>
          <p:cNvPr id="156" name="TextShape 2"/>
          <p:cNvSpPr txBox="1"/>
          <p:nvPr/>
        </p:nvSpPr>
        <p:spPr>
          <a:xfrm>
            <a:off x="1218960" y="1440360"/>
            <a:ext cx="9750600" cy="4724640"/>
          </a:xfrm>
          <a:prstGeom prst="rect">
            <a:avLst/>
          </a:prstGeom>
          <a:noFill/>
          <a:ln>
            <a:noFill/>
          </a:ln>
        </p:spPr>
        <p:txBody>
          <a:bodyPr lIns="122040" rIns="122040" tIns="60840" bIns="60840"/>
          <a:p>
            <a:pPr>
              <a:lnSpc>
                <a:spcPct val="90000"/>
              </a:lnSpc>
              <a:spcBef>
                <a:spcPts val="1800"/>
              </a:spcBef>
            </a:pPr>
            <a:r>
              <a:rPr b="0" lang="en-US" sz="2800" spc="-1" strike="noStrike">
                <a:solidFill>
                  <a:srgbClr val="000000"/>
                </a:solidFill>
                <a:latin typeface="Constantia"/>
              </a:rPr>
              <a:t>Lietuvos Respublikos sveikatos apsaugos ministerijos užsakymu buvo atlikta </a:t>
            </a:r>
            <a:r>
              <a:rPr b="1" lang="en-US" sz="2800" spc="-1" strike="noStrike">
                <a:solidFill>
                  <a:srgbClr val="000000"/>
                </a:solidFill>
                <a:latin typeface="Constantia"/>
              </a:rPr>
              <a:t>ikimokyklines ugdymo įstaigas lankančių vaikų</a:t>
            </a:r>
            <a:r>
              <a:rPr b="0" lang="en-US" sz="2800" spc="-1" strike="noStrike">
                <a:solidFill>
                  <a:srgbClr val="000000"/>
                </a:solidFill>
                <a:latin typeface="Constantia"/>
              </a:rPr>
              <a:t> tėvų anketinė apklausa, kuri skirta įvertinti vaikų mitybą savaitgaliais ir švenčių dienomis (t.y. tuomet, kai vaikai nelanko ikimokyklinio ugdymo įstaigos) ir išaiškėjo, kad daugelis tėvų </a:t>
            </a:r>
            <a:r>
              <a:rPr b="1" lang="en-US" sz="2800" spc="-1" strike="noStrike">
                <a:solidFill>
                  <a:srgbClr val="000000"/>
                </a:solidFill>
                <a:latin typeface="Constantia"/>
              </a:rPr>
              <a:t>nepakankamai nusimano apie sveiką mitybą</a:t>
            </a:r>
            <a:r>
              <a:rPr b="0" lang="en-US" sz="2800" spc="-1" strike="noStrike">
                <a:solidFill>
                  <a:srgbClr val="000000"/>
                </a:solidFill>
                <a:latin typeface="Constantia"/>
              </a:rPr>
              <a:t>, o šeimose vyrauja </a:t>
            </a:r>
            <a:r>
              <a:rPr b="1" lang="en-US" sz="2800" spc="-1" strike="noStrike">
                <a:solidFill>
                  <a:srgbClr val="000000"/>
                </a:solidFill>
                <a:latin typeface="Constantia"/>
              </a:rPr>
              <a:t>neracionalus, konservatyvus požiūris į vaikų maitinimą</a:t>
            </a:r>
            <a:r>
              <a:rPr b="0" lang="en-US" sz="2800" spc="-1" strike="noStrike">
                <a:solidFill>
                  <a:srgbClr val="000000"/>
                </a:solidFill>
                <a:latin typeface="Constantia"/>
              </a:rPr>
              <a:t>. Pagrindinės vaikų mitybos problemos yra tos, kad vaikai </a:t>
            </a:r>
            <a:r>
              <a:rPr b="1" lang="en-US" sz="2800" spc="-1" strike="noStrike">
                <a:solidFill>
                  <a:srgbClr val="000000"/>
                </a:solidFill>
                <a:latin typeface="Constantia"/>
              </a:rPr>
              <a:t>valgo per mažai daržovių, vartoja greitai pagaminamą maistą, saldžius ir riebius užkandžius, saldikliais pasaldintus gėrimus ir nesilaiko mitybos režimo (nepusryčiauja).</a:t>
            </a:r>
            <a:endParaRPr b="0" lang="en-US" sz="2800" spc="-1" strike="noStrike">
              <a:solidFill>
                <a:srgbClr val="000000"/>
              </a:solidFill>
              <a:latin typeface="Constantia"/>
            </a:endParaRPr>
          </a:p>
        </p:txBody>
      </p:sp>
      <p:sp>
        <p:nvSpPr>
          <p:cNvPr id="157" name="TextShape 3"/>
          <p:cNvSpPr txBox="1"/>
          <p:nvPr/>
        </p:nvSpPr>
        <p:spPr>
          <a:xfrm>
            <a:off x="9547920" y="6448320"/>
            <a:ext cx="1421640" cy="180720"/>
          </a:xfrm>
          <a:prstGeom prst="rect">
            <a:avLst/>
          </a:prstGeom>
          <a:noFill/>
          <a:ln>
            <a:noFill/>
          </a:ln>
        </p:spPr>
        <p:txBody>
          <a:bodyPr lIns="122040" rIns="122040" tIns="60840" bIns="60840" anchor="ctr"/>
          <a:p>
            <a:pPr algn="r">
              <a:lnSpc>
                <a:spcPct val="100000"/>
              </a:lnSpc>
            </a:pPr>
            <a:fld id="{0EA23570-A5FC-41E9-BF4E-E8C4DC3568D0}" type="datetime1">
              <a:rPr b="0" lang="lt-LT" sz="1200" spc="-1" strike="noStrike">
                <a:solidFill>
                  <a:srgbClr val="000000"/>
                </a:solidFill>
                <a:latin typeface="Constantia"/>
              </a:rPr>
              <a:t>2019-04-09</a:t>
            </a:fld>
            <a:endParaRPr b="0" lang="lt-LT" sz="1200" spc="-1" strike="noStrike">
              <a:latin typeface="Times New Roman"/>
            </a:endParaRPr>
          </a:p>
        </p:txBody>
      </p:sp>
    </p:spTree>
  </p:cSld>
  <p:transition spd="med">
    <p:fade/>
  </p:transition>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9" name="TextShape 1"/>
          <p:cNvSpPr txBox="1"/>
          <p:nvPr/>
        </p:nvSpPr>
        <p:spPr>
          <a:xfrm>
            <a:off x="1141560" y="152280"/>
            <a:ext cx="9750600" cy="1294920"/>
          </a:xfrm>
          <a:prstGeom prst="rect">
            <a:avLst/>
          </a:prstGeom>
          <a:noFill/>
          <a:ln>
            <a:noFill/>
          </a:ln>
        </p:spPr>
        <p:txBody>
          <a:bodyPr lIns="122040" rIns="122040" tIns="60840" bIns="60840" anchor="b"/>
          <a:p>
            <a:pPr>
              <a:lnSpc>
                <a:spcPct val="100000"/>
              </a:lnSpc>
            </a:pPr>
            <a:r>
              <a:rPr b="0" lang="en-US" sz="3600" spc="-1" strike="noStrike">
                <a:solidFill>
                  <a:srgbClr val="000000"/>
                </a:solidFill>
                <a:latin typeface="Constantia"/>
              </a:rPr>
              <a:t>Virškinimo sutrikimai</a:t>
            </a:r>
            <a:endParaRPr b="0" lang="en-US" sz="3600" spc="-1" strike="noStrike">
              <a:solidFill>
                <a:srgbClr val="000000"/>
              </a:solidFill>
              <a:latin typeface="Constantia"/>
            </a:endParaRPr>
          </a:p>
        </p:txBody>
      </p:sp>
      <p:graphicFrame>
        <p:nvGraphicFramePr>
          <p:cNvPr id="270" name="Chart 4"/>
          <p:cNvGraphicFramePr/>
          <p:nvPr/>
        </p:nvGraphicFramePr>
        <p:xfrm>
          <a:off x="2103480" y="1628640"/>
          <a:ext cx="7826760" cy="4107600"/>
        </p:xfrm>
        <a:graphic>
          <a:graphicData uri="http://schemas.openxmlformats.org/drawingml/2006/chart">
            <c:chart xmlns:c="http://schemas.openxmlformats.org/drawingml/2006/chart" xmlns:r="http://schemas.openxmlformats.org/officeDocument/2006/relationships" r:id="rId1"/>
          </a:graphicData>
        </a:graphic>
      </p:graphicFrame>
      <p:sp>
        <p:nvSpPr>
          <p:cNvPr id="271" name="TextShape 2"/>
          <p:cNvSpPr txBox="1"/>
          <p:nvPr/>
        </p:nvSpPr>
        <p:spPr>
          <a:xfrm>
            <a:off x="9547920" y="6448320"/>
            <a:ext cx="1421640" cy="180720"/>
          </a:xfrm>
          <a:prstGeom prst="rect">
            <a:avLst/>
          </a:prstGeom>
          <a:noFill/>
          <a:ln>
            <a:noFill/>
          </a:ln>
        </p:spPr>
        <p:txBody>
          <a:bodyPr lIns="122040" rIns="122040" tIns="60840" bIns="60840" anchor="ctr"/>
          <a:p>
            <a:pPr algn="r">
              <a:lnSpc>
                <a:spcPct val="100000"/>
              </a:lnSpc>
            </a:pPr>
            <a:fld id="{D29A5742-FC10-4F5A-8F72-9B0D345A70D4}" type="datetime1">
              <a:rPr b="0" lang="lt-LT" sz="1200" spc="-1" strike="noStrike">
                <a:solidFill>
                  <a:srgbClr val="000000"/>
                </a:solidFill>
                <a:latin typeface="Constantia"/>
              </a:rPr>
              <a:t>2019-04-09</a:t>
            </a:fld>
            <a:endParaRPr b="0" lang="lt-LT" sz="1200" spc="-1" strike="noStrike">
              <a:latin typeface="Times New Roman"/>
            </a:endParaRPr>
          </a:p>
        </p:txBody>
      </p:sp>
    </p:spTree>
  </p:cSld>
  <p:transition spd="med">
    <p:fade/>
  </p:transition>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2" name="TextShape 1"/>
          <p:cNvSpPr txBox="1"/>
          <p:nvPr/>
        </p:nvSpPr>
        <p:spPr>
          <a:xfrm>
            <a:off x="1141560" y="152280"/>
            <a:ext cx="9750600" cy="1294920"/>
          </a:xfrm>
          <a:prstGeom prst="rect">
            <a:avLst/>
          </a:prstGeom>
          <a:noFill/>
          <a:ln>
            <a:noFill/>
          </a:ln>
        </p:spPr>
        <p:txBody>
          <a:bodyPr lIns="122040" rIns="122040" tIns="60840" bIns="60840" anchor="b"/>
          <a:p>
            <a:pPr>
              <a:lnSpc>
                <a:spcPct val="100000"/>
              </a:lnSpc>
            </a:pPr>
            <a:r>
              <a:rPr b="0" lang="en-US" sz="3600" spc="-1" strike="noStrike">
                <a:solidFill>
                  <a:srgbClr val="000000"/>
                </a:solidFill>
                <a:latin typeface="Constantia"/>
              </a:rPr>
              <a:t>Tėvų susirinkimai ir sveika mityba</a:t>
            </a:r>
            <a:endParaRPr b="0" lang="en-US" sz="3600" spc="-1" strike="noStrike">
              <a:solidFill>
                <a:srgbClr val="000000"/>
              </a:solidFill>
              <a:latin typeface="Constantia"/>
            </a:endParaRPr>
          </a:p>
        </p:txBody>
      </p:sp>
      <p:graphicFrame>
        <p:nvGraphicFramePr>
          <p:cNvPr id="273" name="Chart 3"/>
          <p:cNvGraphicFramePr/>
          <p:nvPr/>
        </p:nvGraphicFramePr>
        <p:xfrm>
          <a:off x="2206080" y="1447920"/>
          <a:ext cx="7920360" cy="4717080"/>
        </p:xfrm>
        <a:graphic>
          <a:graphicData uri="http://schemas.openxmlformats.org/drawingml/2006/chart">
            <c:chart xmlns:c="http://schemas.openxmlformats.org/drawingml/2006/chart" xmlns:r="http://schemas.openxmlformats.org/officeDocument/2006/relationships" r:id="rId1"/>
          </a:graphicData>
        </a:graphic>
      </p:graphicFrame>
      <p:sp>
        <p:nvSpPr>
          <p:cNvPr id="274" name="TextShape 2"/>
          <p:cNvSpPr txBox="1"/>
          <p:nvPr/>
        </p:nvSpPr>
        <p:spPr>
          <a:xfrm>
            <a:off x="9547920" y="6448320"/>
            <a:ext cx="1421640" cy="180720"/>
          </a:xfrm>
          <a:prstGeom prst="rect">
            <a:avLst/>
          </a:prstGeom>
          <a:noFill/>
          <a:ln>
            <a:noFill/>
          </a:ln>
        </p:spPr>
        <p:txBody>
          <a:bodyPr lIns="122040" rIns="122040" tIns="60840" bIns="60840" anchor="ctr"/>
          <a:p>
            <a:pPr algn="r">
              <a:lnSpc>
                <a:spcPct val="100000"/>
              </a:lnSpc>
            </a:pPr>
            <a:fld id="{8504233D-04D2-483C-99CA-FF0E94FCD48A}" type="datetime1">
              <a:rPr b="0" lang="lt-LT" sz="1200" spc="-1" strike="noStrike">
                <a:solidFill>
                  <a:srgbClr val="000000"/>
                </a:solidFill>
                <a:latin typeface="Constantia"/>
              </a:rPr>
              <a:t>2019-04-09</a:t>
            </a:fld>
            <a:endParaRPr b="0" lang="lt-LT" sz="1200" spc="-1" strike="noStrike">
              <a:latin typeface="Times New Roman"/>
            </a:endParaRPr>
          </a:p>
        </p:txBody>
      </p:sp>
    </p:spTree>
  </p:cSld>
  <p:transition spd="med">
    <p:fade/>
  </p:transition>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5" name="TextShape 1"/>
          <p:cNvSpPr txBox="1"/>
          <p:nvPr/>
        </p:nvSpPr>
        <p:spPr>
          <a:xfrm>
            <a:off x="1141560" y="152280"/>
            <a:ext cx="9750600" cy="1294920"/>
          </a:xfrm>
          <a:prstGeom prst="rect">
            <a:avLst/>
          </a:prstGeom>
          <a:noFill/>
          <a:ln>
            <a:noFill/>
          </a:ln>
        </p:spPr>
        <p:txBody>
          <a:bodyPr lIns="122040" rIns="122040" tIns="60840" bIns="60840" anchor="b"/>
          <a:p>
            <a:pPr>
              <a:lnSpc>
                <a:spcPct val="100000"/>
              </a:lnSpc>
            </a:pPr>
            <a:r>
              <a:rPr b="0" lang="en-US" sz="3600" spc="-1" strike="noStrike">
                <a:solidFill>
                  <a:srgbClr val="000000"/>
                </a:solidFill>
                <a:latin typeface="Constantia"/>
              </a:rPr>
              <a:t>Personalo darbo vertinimas</a:t>
            </a:r>
            <a:endParaRPr b="0" lang="en-US" sz="3600" spc="-1" strike="noStrike">
              <a:solidFill>
                <a:srgbClr val="000000"/>
              </a:solidFill>
              <a:latin typeface="Constantia"/>
            </a:endParaRPr>
          </a:p>
        </p:txBody>
      </p:sp>
      <p:graphicFrame>
        <p:nvGraphicFramePr>
          <p:cNvPr id="276" name="Chart 4"/>
          <p:cNvGraphicFramePr/>
          <p:nvPr/>
        </p:nvGraphicFramePr>
        <p:xfrm>
          <a:off x="-314280" y="2057400"/>
          <a:ext cx="6696360" cy="3819600"/>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277" name="Chart 5"/>
          <p:cNvGraphicFramePr/>
          <p:nvPr/>
        </p:nvGraphicFramePr>
        <p:xfrm>
          <a:off x="5662440" y="2057400"/>
          <a:ext cx="6696360" cy="3819600"/>
        </p:xfrm>
        <a:graphic>
          <a:graphicData uri="http://schemas.openxmlformats.org/drawingml/2006/chart">
            <c:chart xmlns:c="http://schemas.openxmlformats.org/drawingml/2006/chart" xmlns:r="http://schemas.openxmlformats.org/officeDocument/2006/relationships" r:id="rId2"/>
          </a:graphicData>
        </a:graphic>
      </p:graphicFrame>
      <p:sp>
        <p:nvSpPr>
          <p:cNvPr id="278" name="TextShape 2"/>
          <p:cNvSpPr txBox="1"/>
          <p:nvPr/>
        </p:nvSpPr>
        <p:spPr>
          <a:xfrm>
            <a:off x="9547920" y="6448320"/>
            <a:ext cx="1421640" cy="180720"/>
          </a:xfrm>
          <a:prstGeom prst="rect">
            <a:avLst/>
          </a:prstGeom>
          <a:noFill/>
          <a:ln>
            <a:noFill/>
          </a:ln>
        </p:spPr>
        <p:txBody>
          <a:bodyPr lIns="122040" rIns="122040" tIns="60840" bIns="60840" anchor="ctr"/>
          <a:p>
            <a:pPr algn="r">
              <a:lnSpc>
                <a:spcPct val="100000"/>
              </a:lnSpc>
            </a:pPr>
            <a:fld id="{51F33D56-9B56-457C-99DD-5C5967E43710}" type="datetime1">
              <a:rPr b="0" lang="lt-LT" sz="1200" spc="-1" strike="noStrike">
                <a:solidFill>
                  <a:srgbClr val="000000"/>
                </a:solidFill>
                <a:latin typeface="Constantia"/>
              </a:rPr>
              <a:t>2019-04-09</a:t>
            </a:fld>
            <a:endParaRPr b="0" lang="lt-LT" sz="1200" spc="-1" strike="noStrike">
              <a:latin typeface="Times New Roman"/>
            </a:endParaRPr>
          </a:p>
        </p:txBody>
      </p:sp>
    </p:spTree>
  </p:cSld>
  <p:transition spd="med">
    <p:fade/>
  </p:transition>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9" name="TextShape 1"/>
          <p:cNvSpPr txBox="1"/>
          <p:nvPr/>
        </p:nvSpPr>
        <p:spPr>
          <a:xfrm>
            <a:off x="1141560" y="152280"/>
            <a:ext cx="9750600" cy="1294920"/>
          </a:xfrm>
          <a:prstGeom prst="rect">
            <a:avLst/>
          </a:prstGeom>
          <a:noFill/>
          <a:ln>
            <a:noFill/>
          </a:ln>
        </p:spPr>
        <p:txBody>
          <a:bodyPr lIns="122040" rIns="122040" tIns="60840" bIns="60840" anchor="b"/>
          <a:p>
            <a:pPr>
              <a:lnSpc>
                <a:spcPct val="100000"/>
              </a:lnSpc>
            </a:pPr>
            <a:r>
              <a:rPr b="0" lang="en-US" sz="3600" spc="-1" strike="noStrike">
                <a:solidFill>
                  <a:srgbClr val="000000"/>
                </a:solidFill>
                <a:latin typeface="Constantia"/>
              </a:rPr>
              <a:t>Lopšelio-darželio pasirinkimo priežastys</a:t>
            </a:r>
            <a:endParaRPr b="0" lang="en-US" sz="3600" spc="-1" strike="noStrike">
              <a:solidFill>
                <a:srgbClr val="000000"/>
              </a:solidFill>
              <a:latin typeface="Constantia"/>
            </a:endParaRPr>
          </a:p>
        </p:txBody>
      </p:sp>
      <p:graphicFrame>
        <p:nvGraphicFramePr>
          <p:cNvPr id="280" name="Chart 3"/>
          <p:cNvGraphicFramePr/>
          <p:nvPr/>
        </p:nvGraphicFramePr>
        <p:xfrm>
          <a:off x="-98280" y="1413360"/>
          <a:ext cx="11881080" cy="3887640"/>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281" name="Table 2"/>
          <p:cNvGraphicFramePr/>
          <p:nvPr/>
        </p:nvGraphicFramePr>
        <p:xfrm>
          <a:off x="549720" y="5517360"/>
          <a:ext cx="4464000" cy="370440"/>
        </p:xfrm>
        <a:graphic>
          <a:graphicData uri="http://schemas.openxmlformats.org/drawingml/2006/table">
            <a:tbl>
              <a:tblPr/>
              <a:tblGrid>
                <a:gridCol w="1152000"/>
                <a:gridCol w="3312360"/>
              </a:tblGrid>
              <a:tr h="370440">
                <a:tc>
                  <a:txBody>
                    <a:bodyPr/>
                    <a:p>
                      <a:pPr>
                        <a:lnSpc>
                          <a:spcPct val="100000"/>
                        </a:lnSpc>
                      </a:pPr>
                      <a:r>
                        <a:rPr b="1" lang="lt-LT" sz="2000" spc="-1" strike="noStrike">
                          <a:solidFill>
                            <a:srgbClr val="ffffff"/>
                          </a:solidFill>
                          <a:latin typeface="Constantia"/>
                        </a:rPr>
                        <a:t>Kita:</a:t>
                      </a:r>
                      <a:endParaRPr b="0" lang="lt-LT" sz="20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89c01c"/>
                    </a:solidFill>
                  </a:tcPr>
                </a:tc>
                <a:tc>
                  <a:txBody>
                    <a:bodyPr/>
                    <a:p>
                      <a:pPr>
                        <a:lnSpc>
                          <a:spcPct val="100000"/>
                        </a:lnSpc>
                      </a:pPr>
                      <a:r>
                        <a:rPr b="0" lang="lt-LT" sz="2000" spc="-1" strike="noStrike">
                          <a:solidFill>
                            <a:srgbClr val="ffffff"/>
                          </a:solidFill>
                          <a:latin typeface="Constantia"/>
                        </a:rPr>
                        <a:t>Lietuviškas darželis</a:t>
                      </a:r>
                      <a:endParaRPr b="0" lang="lt-LT" sz="20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89c01c"/>
                    </a:solidFill>
                  </a:tcPr>
                </a:tc>
              </a:tr>
            </a:tbl>
          </a:graphicData>
        </a:graphic>
      </p:graphicFrame>
      <p:sp>
        <p:nvSpPr>
          <p:cNvPr id="282" name="TextShape 3"/>
          <p:cNvSpPr txBox="1"/>
          <p:nvPr/>
        </p:nvSpPr>
        <p:spPr>
          <a:xfrm>
            <a:off x="9547920" y="6448320"/>
            <a:ext cx="1421640" cy="180720"/>
          </a:xfrm>
          <a:prstGeom prst="rect">
            <a:avLst/>
          </a:prstGeom>
          <a:noFill/>
          <a:ln>
            <a:noFill/>
          </a:ln>
        </p:spPr>
        <p:txBody>
          <a:bodyPr lIns="122040" rIns="122040" tIns="60840" bIns="60840" anchor="ctr"/>
          <a:p>
            <a:pPr algn="r">
              <a:lnSpc>
                <a:spcPct val="100000"/>
              </a:lnSpc>
            </a:pPr>
            <a:fld id="{539E9355-15EB-4268-A13E-E952FFFD0D34}" type="datetime1">
              <a:rPr b="0" lang="lt-LT" sz="1200" spc="-1" strike="noStrike">
                <a:solidFill>
                  <a:srgbClr val="000000"/>
                </a:solidFill>
                <a:latin typeface="Constantia"/>
              </a:rPr>
              <a:t>2019-04-09</a:t>
            </a:fld>
            <a:endParaRPr b="0" lang="lt-LT" sz="1200" spc="-1" strike="noStrike">
              <a:latin typeface="Times New Roman"/>
            </a:endParaRPr>
          </a:p>
        </p:txBody>
      </p:sp>
    </p:spTree>
  </p:cSld>
  <p:transition spd="med">
    <p:fade/>
  </p:transition>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3" name="TextShape 1"/>
          <p:cNvSpPr txBox="1"/>
          <p:nvPr/>
        </p:nvSpPr>
        <p:spPr>
          <a:xfrm>
            <a:off x="1141560" y="152280"/>
            <a:ext cx="9750600" cy="1294920"/>
          </a:xfrm>
          <a:prstGeom prst="rect">
            <a:avLst/>
          </a:prstGeom>
          <a:noFill/>
          <a:ln>
            <a:noFill/>
          </a:ln>
        </p:spPr>
        <p:txBody>
          <a:bodyPr lIns="122040" rIns="122040" tIns="60840" bIns="60840" anchor="b"/>
          <a:p>
            <a:pPr>
              <a:lnSpc>
                <a:spcPct val="100000"/>
              </a:lnSpc>
            </a:pPr>
            <a:r>
              <a:rPr b="0" lang="en-US" sz="3600" spc="-1" strike="noStrike">
                <a:solidFill>
                  <a:srgbClr val="000000"/>
                </a:solidFill>
                <a:latin typeface="Constantia"/>
              </a:rPr>
              <a:t>Anketiniai duomenys</a:t>
            </a:r>
            <a:endParaRPr b="0" lang="en-US" sz="3600" spc="-1" strike="noStrike">
              <a:solidFill>
                <a:srgbClr val="000000"/>
              </a:solidFill>
              <a:latin typeface="Constantia"/>
            </a:endParaRPr>
          </a:p>
        </p:txBody>
      </p:sp>
      <p:graphicFrame>
        <p:nvGraphicFramePr>
          <p:cNvPr id="284" name="Chart 6"/>
          <p:cNvGraphicFramePr/>
          <p:nvPr/>
        </p:nvGraphicFramePr>
        <p:xfrm>
          <a:off x="-314280" y="2061000"/>
          <a:ext cx="6768360" cy="4035600"/>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285" name="Chart 8"/>
          <p:cNvGraphicFramePr/>
          <p:nvPr/>
        </p:nvGraphicFramePr>
        <p:xfrm>
          <a:off x="6094440" y="2061000"/>
          <a:ext cx="6768360" cy="4035600"/>
        </p:xfrm>
        <a:graphic>
          <a:graphicData uri="http://schemas.openxmlformats.org/drawingml/2006/chart">
            <c:chart xmlns:c="http://schemas.openxmlformats.org/drawingml/2006/chart" xmlns:r="http://schemas.openxmlformats.org/officeDocument/2006/relationships" r:id="rId2"/>
          </a:graphicData>
        </a:graphic>
      </p:graphicFrame>
      <p:sp>
        <p:nvSpPr>
          <p:cNvPr id="286" name="TextShape 2"/>
          <p:cNvSpPr txBox="1"/>
          <p:nvPr/>
        </p:nvSpPr>
        <p:spPr>
          <a:xfrm>
            <a:off x="9547920" y="6448320"/>
            <a:ext cx="1421640" cy="180720"/>
          </a:xfrm>
          <a:prstGeom prst="rect">
            <a:avLst/>
          </a:prstGeom>
          <a:noFill/>
          <a:ln>
            <a:noFill/>
          </a:ln>
        </p:spPr>
        <p:txBody>
          <a:bodyPr lIns="122040" rIns="122040" tIns="60840" bIns="60840" anchor="ctr"/>
          <a:p>
            <a:pPr algn="r">
              <a:lnSpc>
                <a:spcPct val="100000"/>
              </a:lnSpc>
            </a:pPr>
            <a:fld id="{97EC8D20-C3A5-478D-9BB5-0459FFC4F50A}" type="datetime1">
              <a:rPr b="0" lang="lt-LT" sz="1200" spc="-1" strike="noStrike">
                <a:solidFill>
                  <a:srgbClr val="000000"/>
                </a:solidFill>
                <a:latin typeface="Constantia"/>
              </a:rPr>
              <a:t>2019-04-09</a:t>
            </a:fld>
            <a:endParaRPr b="0" lang="lt-LT" sz="1200" spc="-1" strike="noStrike">
              <a:latin typeface="Times New Roman"/>
            </a:endParaRPr>
          </a:p>
        </p:txBody>
      </p:sp>
    </p:spTree>
  </p:cSld>
  <p:transition spd="med">
    <p:fade/>
  </p:transition>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7" name="TextShape 1"/>
          <p:cNvSpPr txBox="1"/>
          <p:nvPr/>
        </p:nvSpPr>
        <p:spPr>
          <a:xfrm>
            <a:off x="1141560" y="152280"/>
            <a:ext cx="9750600" cy="1294920"/>
          </a:xfrm>
          <a:prstGeom prst="rect">
            <a:avLst/>
          </a:prstGeom>
          <a:noFill/>
          <a:ln>
            <a:noFill/>
          </a:ln>
        </p:spPr>
        <p:txBody>
          <a:bodyPr lIns="122040" rIns="122040" tIns="60840" bIns="60840" anchor="b"/>
          <a:p>
            <a:pPr>
              <a:lnSpc>
                <a:spcPct val="100000"/>
              </a:lnSpc>
            </a:pPr>
            <a:r>
              <a:rPr b="0" lang="en-US" sz="3600" spc="-1" strike="noStrike">
                <a:solidFill>
                  <a:srgbClr val="000000"/>
                </a:solidFill>
                <a:latin typeface="Constantia"/>
              </a:rPr>
              <a:t>Tėvelių pasiūlymai ir pastabos (neredaguoti atsakymai)</a:t>
            </a:r>
            <a:endParaRPr b="0" lang="en-US" sz="3600" spc="-1" strike="noStrike">
              <a:solidFill>
                <a:srgbClr val="000000"/>
              </a:solidFill>
              <a:latin typeface="Constantia"/>
            </a:endParaRPr>
          </a:p>
        </p:txBody>
      </p:sp>
      <p:graphicFrame>
        <p:nvGraphicFramePr>
          <p:cNvPr id="288" name="Table 2"/>
          <p:cNvGraphicFramePr/>
          <p:nvPr/>
        </p:nvGraphicFramePr>
        <p:xfrm>
          <a:off x="261720" y="1447920"/>
          <a:ext cx="11593080" cy="3689280"/>
        </p:xfrm>
        <a:graphic>
          <a:graphicData uri="http://schemas.openxmlformats.org/drawingml/2006/table">
            <a:tbl>
              <a:tblPr/>
              <a:tblGrid>
                <a:gridCol w="11593080"/>
              </a:tblGrid>
              <a:tr h="349920">
                <a:tc>
                  <a:txBody>
                    <a:bodyPr/>
                    <a:p>
                      <a:pPr>
                        <a:lnSpc>
                          <a:spcPct val="100000"/>
                        </a:lnSpc>
                      </a:pPr>
                      <a:r>
                        <a:rPr b="0" lang="lt-LT" sz="1900" spc="-1" strike="noStrike">
                          <a:solidFill>
                            <a:srgbClr val="ffffff"/>
                          </a:solidFill>
                          <a:latin typeface="Constantia"/>
                        </a:rPr>
                        <a:t>Ačiū už gerą darbą..</a:t>
                      </a:r>
                      <a:endParaRPr b="0" lang="lt-LT" sz="1900" spc="-1" strike="noStrike">
                        <a:latin typeface="Arial"/>
                      </a:endParaRPr>
                    </a:p>
                  </a:txBody>
                  <a:tcPr marL="91440" marR="91440">
                    <a:lnL w="9360">
                      <a:solidFill>
                        <a:srgbClr val="cfe2bd"/>
                      </a:solidFill>
                    </a:lnL>
                    <a:lnR w="9360">
                      <a:solidFill>
                        <a:srgbClr val="cfe2bd"/>
                      </a:solidFill>
                    </a:lnR>
                    <a:lnT w="9360">
                      <a:solidFill>
                        <a:srgbClr val="cfe2bd"/>
                      </a:solidFill>
                    </a:lnT>
                    <a:lnB w="17280">
                      <a:solidFill>
                        <a:srgbClr val="000000"/>
                      </a:solidFill>
                    </a:lnB>
                    <a:solidFill>
                      <a:srgbClr val="84c700"/>
                    </a:solidFill>
                  </a:tcPr>
                </a:tc>
              </a:tr>
              <a:tr h="619200">
                <a:tc>
                  <a:txBody>
                    <a:bodyPr/>
                    <a:p>
                      <a:pPr>
                        <a:lnSpc>
                          <a:spcPct val="100000"/>
                        </a:lnSpc>
                      </a:pPr>
                      <a:r>
                        <a:rPr b="0" lang="lt-LT" sz="1900" spc="-1" strike="noStrike">
                          <a:solidFill>
                            <a:srgbClr val="ffffff"/>
                          </a:solidFill>
                          <a:latin typeface="Constantia"/>
                        </a:rPr>
                        <a:t>Bulvių košė be jokių priedų, pusrytinės košės su pienu (su pienu), troškintos daržovės nevalgo, mėgsta burokėlius, šviežius agurkus, pekino kopūstus, sumuštinius su sviestu.</a:t>
                      </a:r>
                      <a:endParaRPr b="0" lang="lt-LT" sz="1900" spc="-1" strike="noStrike">
                        <a:latin typeface="Arial"/>
                      </a:endParaRPr>
                    </a:p>
                  </a:txBody>
                  <a:tcPr marL="91440" marR="91440">
                    <a:lnL w="9360">
                      <a:solidFill>
                        <a:srgbClr val="cfe2bd"/>
                      </a:solidFill>
                    </a:lnL>
                    <a:lnR w="9360">
                      <a:solidFill>
                        <a:srgbClr val="cfe2bd"/>
                      </a:solidFill>
                    </a:lnR>
                    <a:lnT w="9360">
                      <a:solidFill>
                        <a:srgbClr val="cfe2bd"/>
                      </a:solidFill>
                    </a:lnT>
                    <a:lnB w="9360">
                      <a:solidFill>
                        <a:srgbClr val="cfe2bd"/>
                      </a:solidFill>
                    </a:lnB>
                    <a:solidFill>
                      <a:srgbClr val="9dd233"/>
                    </a:solidFill>
                  </a:tcPr>
                </a:tc>
              </a:tr>
              <a:tr h="349920">
                <a:tc>
                  <a:txBody>
                    <a:bodyPr/>
                    <a:p>
                      <a:pPr>
                        <a:lnSpc>
                          <a:spcPct val="100000"/>
                        </a:lnSpc>
                      </a:pPr>
                      <a:r>
                        <a:rPr b="0" lang="lt-LT" sz="1900" spc="-1" strike="noStrike">
                          <a:solidFill>
                            <a:srgbClr val="ffffff"/>
                          </a:solidFill>
                          <a:latin typeface="Constantia"/>
                        </a:rPr>
                        <a:t>Daugiau laiko būti gryname ore, išskirti patiekalus, kad vaikas galėtų atskirti ko valgo, ko ne.</a:t>
                      </a:r>
                      <a:endParaRPr b="0" lang="lt-LT" sz="1900" spc="-1" strike="noStrike">
                        <a:latin typeface="Arial"/>
                      </a:endParaRPr>
                    </a:p>
                  </a:txBody>
                  <a:tcPr marL="91440" marR="91440">
                    <a:lnL w="9360">
                      <a:solidFill>
                        <a:srgbClr val="cfe2bd"/>
                      </a:solidFill>
                    </a:lnL>
                    <a:lnR w="9360">
                      <a:solidFill>
                        <a:srgbClr val="cfe2bd"/>
                      </a:solidFill>
                    </a:lnR>
                    <a:lnT w="9360">
                      <a:solidFill>
                        <a:srgbClr val="cfe2bd"/>
                      </a:solidFill>
                    </a:lnT>
                    <a:lnB w="9360">
                      <a:solidFill>
                        <a:srgbClr val="cfe2bd"/>
                      </a:solidFill>
                    </a:lnB>
                    <a:solidFill>
                      <a:srgbClr val="84c700"/>
                    </a:solidFill>
                  </a:tcPr>
                </a:tc>
              </a:tr>
              <a:tr h="349920">
                <a:tc>
                  <a:txBody>
                    <a:bodyPr/>
                    <a:p>
                      <a:pPr>
                        <a:lnSpc>
                          <a:spcPct val="100000"/>
                        </a:lnSpc>
                      </a:pPr>
                      <a:r>
                        <a:rPr b="0" lang="lt-LT" sz="1900" spc="-1" strike="noStrike">
                          <a:solidFill>
                            <a:srgbClr val="ffffff"/>
                          </a:solidFill>
                          <a:latin typeface="Constantia"/>
                        </a:rPr>
                        <a:t>Gerai būtų įtraukti į meniu žaliavalgiškų patiekalų. Mažiau miltinių patiekalų, patiekalų su cukrumi.</a:t>
                      </a:r>
                      <a:endParaRPr b="0" lang="lt-LT" sz="1900" spc="-1" strike="noStrike">
                        <a:latin typeface="Arial"/>
                      </a:endParaRPr>
                    </a:p>
                  </a:txBody>
                  <a:tcPr marL="91440" marR="91440">
                    <a:lnL w="9360">
                      <a:solidFill>
                        <a:srgbClr val="cfe2bd"/>
                      </a:solidFill>
                    </a:lnL>
                    <a:lnR w="9360">
                      <a:solidFill>
                        <a:srgbClr val="cfe2bd"/>
                      </a:solidFill>
                    </a:lnR>
                    <a:lnT w="9360">
                      <a:solidFill>
                        <a:srgbClr val="cfe2bd"/>
                      </a:solidFill>
                    </a:lnT>
                    <a:lnB w="9360">
                      <a:solidFill>
                        <a:srgbClr val="cfe2bd"/>
                      </a:solidFill>
                    </a:lnB>
                    <a:solidFill>
                      <a:srgbClr val="9dd233"/>
                    </a:solidFill>
                  </a:tcPr>
                </a:tc>
              </a:tr>
              <a:tr h="619200">
                <a:tc>
                  <a:txBody>
                    <a:bodyPr/>
                    <a:p>
                      <a:pPr>
                        <a:lnSpc>
                          <a:spcPct val="100000"/>
                        </a:lnSpc>
                      </a:pPr>
                      <a:r>
                        <a:rPr b="0" lang="lt-LT" sz="1900" spc="-1" strike="noStrike">
                          <a:solidFill>
                            <a:srgbClr val="ffffff"/>
                          </a:solidFill>
                          <a:latin typeface="Constantia"/>
                        </a:rPr>
                        <a:t>Įtraukti į valgiaraštį daugiau vaisių ir daržovių, atskirti maisto produktus, kad vaikas galėtų pasirinkti. Daugiau dėmesio skirti pasivaikščiojimams lauke.</a:t>
                      </a:r>
                      <a:endParaRPr b="0" lang="lt-LT" sz="1900" spc="-1" strike="noStrike">
                        <a:latin typeface="Arial"/>
                      </a:endParaRPr>
                    </a:p>
                  </a:txBody>
                  <a:tcPr marL="91440" marR="91440">
                    <a:lnL w="9360">
                      <a:solidFill>
                        <a:srgbClr val="cfe2bd"/>
                      </a:solidFill>
                    </a:lnL>
                    <a:lnR w="9360">
                      <a:solidFill>
                        <a:srgbClr val="cfe2bd"/>
                      </a:solidFill>
                    </a:lnR>
                    <a:lnT w="9360">
                      <a:solidFill>
                        <a:srgbClr val="cfe2bd"/>
                      </a:solidFill>
                    </a:lnT>
                    <a:lnB w="9360">
                      <a:solidFill>
                        <a:srgbClr val="cfe2bd"/>
                      </a:solidFill>
                    </a:lnB>
                    <a:solidFill>
                      <a:srgbClr val="84c700"/>
                    </a:solidFill>
                  </a:tcPr>
                </a:tc>
              </a:tr>
              <a:tr h="349920">
                <a:tc>
                  <a:txBody>
                    <a:bodyPr/>
                    <a:p>
                      <a:pPr>
                        <a:lnSpc>
                          <a:spcPct val="100000"/>
                        </a:lnSpc>
                      </a:pPr>
                      <a:r>
                        <a:rPr b="0" lang="lt-LT" sz="1900" spc="-1" strike="noStrike">
                          <a:solidFill>
                            <a:srgbClr val="ffffff"/>
                          </a:solidFill>
                          <a:latin typeface="Constantia"/>
                        </a:rPr>
                        <a:t>Manau, kad vieną kartą į mėnesį gali būti ir bandelės, ir picos, ir dešrelės, nieko baisaus neatsitiks.</a:t>
                      </a:r>
                      <a:endParaRPr b="0" lang="lt-LT" sz="1900" spc="-1" strike="noStrike">
                        <a:latin typeface="Arial"/>
                      </a:endParaRPr>
                    </a:p>
                  </a:txBody>
                  <a:tcPr marL="91440" marR="91440">
                    <a:lnL w="9360">
                      <a:solidFill>
                        <a:srgbClr val="cfe2bd"/>
                      </a:solidFill>
                    </a:lnL>
                    <a:lnR w="9360">
                      <a:solidFill>
                        <a:srgbClr val="cfe2bd"/>
                      </a:solidFill>
                    </a:lnR>
                    <a:lnT w="9360">
                      <a:solidFill>
                        <a:srgbClr val="cfe2bd"/>
                      </a:solidFill>
                    </a:lnT>
                    <a:lnB w="9360">
                      <a:solidFill>
                        <a:srgbClr val="cfe2bd"/>
                      </a:solidFill>
                    </a:lnB>
                    <a:solidFill>
                      <a:srgbClr val="9dd233"/>
                    </a:solidFill>
                  </a:tcPr>
                </a:tc>
              </a:tr>
              <a:tr h="349920">
                <a:tc>
                  <a:txBody>
                    <a:bodyPr/>
                    <a:p>
                      <a:pPr>
                        <a:lnSpc>
                          <a:spcPct val="100000"/>
                        </a:lnSpc>
                      </a:pPr>
                      <a:r>
                        <a:rPr b="0" lang="lt-LT" sz="1900" spc="-1" strike="noStrike">
                          <a:solidFill>
                            <a:srgbClr val="ffffff"/>
                          </a:solidFill>
                          <a:latin typeface="Constantia"/>
                        </a:rPr>
                        <a:t>Mažiau duoti vaikams žirnių.</a:t>
                      </a:r>
                      <a:endParaRPr b="0" lang="lt-LT" sz="1900" spc="-1" strike="noStrike">
                        <a:latin typeface="Arial"/>
                      </a:endParaRPr>
                    </a:p>
                  </a:txBody>
                  <a:tcPr marL="91440" marR="91440">
                    <a:lnL w="9360">
                      <a:solidFill>
                        <a:srgbClr val="cfe2bd"/>
                      </a:solidFill>
                    </a:lnL>
                    <a:lnR w="9360">
                      <a:solidFill>
                        <a:srgbClr val="cfe2bd"/>
                      </a:solidFill>
                    </a:lnR>
                    <a:lnT w="9360">
                      <a:solidFill>
                        <a:srgbClr val="cfe2bd"/>
                      </a:solidFill>
                    </a:lnT>
                    <a:lnB w="9360">
                      <a:solidFill>
                        <a:srgbClr val="cfe2bd"/>
                      </a:solidFill>
                    </a:lnB>
                    <a:solidFill>
                      <a:srgbClr val="84c700"/>
                    </a:solidFill>
                  </a:tcPr>
                </a:tc>
              </a:tr>
              <a:tr h="349920">
                <a:tc>
                  <a:txBody>
                    <a:bodyPr/>
                    <a:p>
                      <a:pPr>
                        <a:lnSpc>
                          <a:spcPct val="100000"/>
                        </a:lnSpc>
                      </a:pPr>
                      <a:r>
                        <a:rPr b="0" lang="lt-LT" sz="1900" spc="-1" strike="noStrike">
                          <a:solidFill>
                            <a:srgbClr val="ffffff"/>
                          </a:solidFill>
                          <a:latin typeface="Constantia"/>
                        </a:rPr>
                        <a:t>Mažiau kalbų daugiau darbų norėtųsi matyti.</a:t>
                      </a:r>
                      <a:endParaRPr b="0" lang="lt-LT" sz="1900" spc="-1" strike="noStrike">
                        <a:latin typeface="Arial"/>
                      </a:endParaRPr>
                    </a:p>
                  </a:txBody>
                  <a:tcPr marL="91440" marR="91440">
                    <a:lnL w="9360">
                      <a:solidFill>
                        <a:srgbClr val="cfe2bd"/>
                      </a:solidFill>
                    </a:lnL>
                    <a:lnR w="9360">
                      <a:solidFill>
                        <a:srgbClr val="cfe2bd"/>
                      </a:solidFill>
                    </a:lnR>
                    <a:lnT w="9360">
                      <a:solidFill>
                        <a:srgbClr val="cfe2bd"/>
                      </a:solidFill>
                    </a:lnT>
                    <a:lnB w="9360">
                      <a:solidFill>
                        <a:srgbClr val="cfe2bd"/>
                      </a:solidFill>
                    </a:lnB>
                    <a:solidFill>
                      <a:srgbClr val="9dd233"/>
                    </a:solidFill>
                  </a:tcPr>
                </a:tc>
              </a:tr>
              <a:tr h="351360">
                <a:tc>
                  <a:txBody>
                    <a:bodyPr/>
                    <a:p>
                      <a:pPr>
                        <a:lnSpc>
                          <a:spcPct val="100000"/>
                        </a:lnSpc>
                      </a:pPr>
                      <a:r>
                        <a:rPr b="0" lang="lt-LT" sz="1900" spc="-1" strike="noStrike">
                          <a:solidFill>
                            <a:srgbClr val="ffffff"/>
                          </a:solidFill>
                          <a:latin typeface="Constantia"/>
                        </a:rPr>
                        <a:t>Negalima vaikams dažnai duoti ramunėlių ir čiobrelių arbatų.</a:t>
                      </a:r>
                      <a:endParaRPr b="0" lang="lt-LT" sz="1900" spc="-1" strike="noStrike">
                        <a:latin typeface="Arial"/>
                      </a:endParaRPr>
                    </a:p>
                  </a:txBody>
                  <a:tcPr marL="91440" marR="91440">
                    <a:lnL w="9360">
                      <a:solidFill>
                        <a:srgbClr val="000000"/>
                      </a:solidFill>
                    </a:lnL>
                    <a:lnR w="9360">
                      <a:solidFill>
                        <a:srgbClr val="000000"/>
                      </a:solidFill>
                    </a:lnR>
                    <a:lnT w="9360">
                      <a:solidFill>
                        <a:srgbClr val="000000"/>
                      </a:solidFill>
                    </a:lnT>
                    <a:lnB w="9360">
                      <a:solidFill>
                        <a:srgbClr val="cfe2bd"/>
                      </a:solidFill>
                    </a:lnB>
                    <a:solidFill>
                      <a:srgbClr val="84c700"/>
                    </a:solidFill>
                  </a:tcPr>
                </a:tc>
              </a:tr>
            </a:tbl>
          </a:graphicData>
        </a:graphic>
      </p:graphicFrame>
      <p:sp>
        <p:nvSpPr>
          <p:cNvPr id="289" name="TextShape 3"/>
          <p:cNvSpPr txBox="1"/>
          <p:nvPr/>
        </p:nvSpPr>
        <p:spPr>
          <a:xfrm>
            <a:off x="9547920" y="6448320"/>
            <a:ext cx="1421640" cy="180720"/>
          </a:xfrm>
          <a:prstGeom prst="rect">
            <a:avLst/>
          </a:prstGeom>
          <a:noFill/>
          <a:ln>
            <a:noFill/>
          </a:ln>
        </p:spPr>
        <p:txBody>
          <a:bodyPr lIns="122040" rIns="122040" tIns="60840" bIns="60840" anchor="ctr"/>
          <a:p>
            <a:pPr algn="r">
              <a:lnSpc>
                <a:spcPct val="100000"/>
              </a:lnSpc>
            </a:pPr>
            <a:fld id="{DAC52720-3A2E-43ED-AEFB-702877C30F6F}" type="datetime1">
              <a:rPr b="0" lang="lt-LT" sz="1200" spc="-1" strike="noStrike">
                <a:solidFill>
                  <a:srgbClr val="000000"/>
                </a:solidFill>
                <a:latin typeface="Constantia"/>
              </a:rPr>
              <a:t>2019-04-09</a:t>
            </a:fld>
            <a:endParaRPr b="0" lang="lt-LT" sz="1200" spc="-1" strike="noStrike">
              <a:latin typeface="Times New Roman"/>
            </a:endParaRPr>
          </a:p>
        </p:txBody>
      </p:sp>
    </p:spTree>
  </p:cSld>
  <p:transition spd="med">
    <p:fade/>
  </p:transition>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290" name="Table 1"/>
          <p:cNvGraphicFramePr/>
          <p:nvPr/>
        </p:nvGraphicFramePr>
        <p:xfrm>
          <a:off x="261720" y="1447920"/>
          <a:ext cx="11593080" cy="2703600"/>
        </p:xfrm>
        <a:graphic>
          <a:graphicData uri="http://schemas.openxmlformats.org/drawingml/2006/table">
            <a:tbl>
              <a:tblPr/>
              <a:tblGrid>
                <a:gridCol w="11593080"/>
              </a:tblGrid>
              <a:tr h="1055160">
                <a:tc>
                  <a:txBody>
                    <a:bodyPr/>
                    <a:p>
                      <a:pPr>
                        <a:lnSpc>
                          <a:spcPct val="100000"/>
                        </a:lnSpc>
                      </a:pPr>
                      <a:r>
                        <a:rPr b="0" lang="lt-LT" sz="1900" spc="-1" strike="noStrike">
                          <a:solidFill>
                            <a:srgbClr val="ffffff"/>
                          </a:solidFill>
                          <a:latin typeface="Constantia"/>
                        </a:rPr>
                        <a:t>Norėtųsi, kad auklėtojos lengviau surastu kalbą su vaiku (kuriam sunku adaptuotis darželyje). Norėtųsi, kad peržiūrėtų vaiko meniu, kiek produktų yra išmetama ir kokių, jei vaikai nelabai valgo, tai gal vertėtų pakeisti į kokius kitus, ieškot to aukso viduriuko... Suprantu, kad pvz. negalima dėti vaikam druskos, bet juk yra tokiu kurie apskritai nevalgo nesūdyto maisto.</a:t>
                      </a:r>
                      <a:endParaRPr b="0" lang="lt-LT" sz="1900" spc="-1" strike="noStrike">
                        <a:latin typeface="Arial"/>
                      </a:endParaRPr>
                    </a:p>
                  </a:txBody>
                  <a:tcPr marL="91440" marR="91440">
                    <a:lnL w="9360">
                      <a:solidFill>
                        <a:srgbClr val="cfe2bd"/>
                      </a:solidFill>
                    </a:lnL>
                    <a:lnR w="9360">
                      <a:solidFill>
                        <a:srgbClr val="cfe2bd"/>
                      </a:solidFill>
                    </a:lnR>
                    <a:lnT w="9360">
                      <a:solidFill>
                        <a:srgbClr val="cfe2bd"/>
                      </a:solidFill>
                    </a:lnT>
                    <a:lnB w="17280">
                      <a:solidFill>
                        <a:srgbClr val="000000"/>
                      </a:solidFill>
                    </a:lnB>
                    <a:solidFill>
                      <a:srgbClr val="84c700"/>
                    </a:solidFill>
                  </a:tcPr>
                </a:tc>
              </a:tr>
              <a:tr h="332640">
                <a:tc>
                  <a:txBody>
                    <a:bodyPr/>
                    <a:p>
                      <a:pPr>
                        <a:lnSpc>
                          <a:spcPct val="100000"/>
                        </a:lnSpc>
                      </a:pPr>
                      <a:r>
                        <a:rPr b="0" lang="lt-LT" sz="1900" spc="-1" strike="noStrike">
                          <a:solidFill>
                            <a:srgbClr val="ffffff"/>
                          </a:solidFill>
                          <a:latin typeface="Constantia"/>
                        </a:rPr>
                        <a:t>Nuostabus darželis. Mane viskas tenkina. Manau nauja direktorė padarė didelį gerą įnašą į darželio vystymą.</a:t>
                      </a:r>
                      <a:endParaRPr b="0" lang="lt-LT" sz="1900" spc="-1" strike="noStrike">
                        <a:latin typeface="Arial"/>
                      </a:endParaRPr>
                    </a:p>
                  </a:txBody>
                  <a:tcPr marL="91440" marR="91440">
                    <a:lnL w="9360">
                      <a:solidFill>
                        <a:srgbClr val="cfe2bd"/>
                      </a:solidFill>
                    </a:lnL>
                    <a:lnR w="9360">
                      <a:solidFill>
                        <a:srgbClr val="cfe2bd"/>
                      </a:solidFill>
                    </a:lnR>
                    <a:lnT w="9360">
                      <a:solidFill>
                        <a:srgbClr val="cfe2bd"/>
                      </a:solidFill>
                    </a:lnT>
                    <a:lnB w="9360">
                      <a:solidFill>
                        <a:srgbClr val="cfe2bd"/>
                      </a:solidFill>
                    </a:lnB>
                    <a:solidFill>
                      <a:srgbClr val="9dd233"/>
                    </a:solidFill>
                  </a:tcPr>
                </a:tc>
              </a:tr>
              <a:tr h="814320">
                <a:tc>
                  <a:txBody>
                    <a:bodyPr/>
                    <a:p>
                      <a:pPr>
                        <a:lnSpc>
                          <a:spcPct val="100000"/>
                        </a:lnSpc>
                      </a:pPr>
                      <a:r>
                        <a:rPr b="0" lang="lt-LT" sz="1900" spc="-1" strike="noStrike">
                          <a:solidFill>
                            <a:srgbClr val="ffffff"/>
                          </a:solidFill>
                          <a:latin typeface="Constantia"/>
                        </a:rPr>
                        <a:t>Sukurti internetinę programėlę (APP‘są) kurioje auklėtojos galėtų pažymėti, kiek ir ko vaikas valgė, kiek miegojo, kiek laiko buvo lauke (vienas Vilniaus darželis tokią programą turi). Manau, tai galėtų būti vykdoma už papildomą mokestį.</a:t>
                      </a:r>
                      <a:endParaRPr b="0" lang="lt-LT" sz="1900" spc="-1" strike="noStrike">
                        <a:latin typeface="Arial"/>
                      </a:endParaRPr>
                    </a:p>
                  </a:txBody>
                  <a:tcPr marL="91440" marR="91440">
                    <a:lnL w="9360">
                      <a:solidFill>
                        <a:srgbClr val="cfe2bd"/>
                      </a:solidFill>
                    </a:lnL>
                    <a:lnR w="9360">
                      <a:solidFill>
                        <a:srgbClr val="cfe2bd"/>
                      </a:solidFill>
                    </a:lnR>
                    <a:lnT w="9360">
                      <a:solidFill>
                        <a:srgbClr val="cfe2bd"/>
                      </a:solidFill>
                    </a:lnT>
                    <a:lnB w="9360">
                      <a:solidFill>
                        <a:srgbClr val="cfe2bd"/>
                      </a:solidFill>
                    </a:lnB>
                    <a:solidFill>
                      <a:srgbClr val="84c700"/>
                    </a:solidFill>
                  </a:tcPr>
                </a:tc>
              </a:tr>
              <a:tr h="332640">
                <a:tc>
                  <a:txBody>
                    <a:bodyPr/>
                    <a:p>
                      <a:pPr>
                        <a:lnSpc>
                          <a:spcPct val="100000"/>
                        </a:lnSpc>
                      </a:pPr>
                      <a:r>
                        <a:rPr b="0" lang="lt-LT" sz="1900" spc="-1" strike="noStrike">
                          <a:solidFill>
                            <a:srgbClr val="ffffff"/>
                          </a:solidFill>
                          <a:latin typeface="Constantia"/>
                        </a:rPr>
                        <a:t>Tobulėjimo ir pirmumo kokybės vaikui, daugiau tartis su tėvais.</a:t>
                      </a:r>
                      <a:endParaRPr b="0" lang="lt-LT" sz="1900" spc="-1" strike="noStrike">
                        <a:latin typeface="Arial"/>
                      </a:endParaRPr>
                    </a:p>
                  </a:txBody>
                  <a:tcPr marL="91440" marR="91440">
                    <a:lnL w="9360">
                      <a:solidFill>
                        <a:srgbClr val="cfe2bd"/>
                      </a:solidFill>
                    </a:lnL>
                    <a:lnR w="9360">
                      <a:solidFill>
                        <a:srgbClr val="cfe2bd"/>
                      </a:solidFill>
                    </a:lnR>
                    <a:lnT w="9360">
                      <a:solidFill>
                        <a:srgbClr val="cfe2bd"/>
                      </a:solidFill>
                    </a:lnT>
                    <a:lnB w="9360">
                      <a:solidFill>
                        <a:srgbClr val="cfe2bd"/>
                      </a:solidFill>
                    </a:lnB>
                    <a:solidFill>
                      <a:srgbClr val="9dd233"/>
                    </a:solidFill>
                  </a:tcPr>
                </a:tc>
              </a:tr>
              <a:tr h="1055160">
                <a:tc>
                  <a:txBody>
                    <a:bodyPr/>
                    <a:p>
                      <a:pPr>
                        <a:lnSpc>
                          <a:spcPct val="100000"/>
                        </a:lnSpc>
                      </a:pPr>
                      <a:r>
                        <a:rPr b="0" lang="lt-LT" sz="1900" spc="-1" strike="noStrike">
                          <a:solidFill>
                            <a:srgbClr val="ffffff"/>
                          </a:solidFill>
                          <a:latin typeface="Constantia"/>
                        </a:rPr>
                        <a:t>Vaikai per mažai išeina pasivaikščioti į lauką. O jei išeina, tai per trumpai. Vaikams trūksta gryno oro. Mūsų krašte dar nebuvo tokio oro, kad tektų sėdėti visą dieną grupėje. Toks įspūdis, kad auklėtojos tik ieško priežasčių neišeiti į lauką (per drėgna, per tamsu ir t.t.). Pastebėtas abejingumas, kai grupėje yra problemų su vaikais, ar dėl kai kurių vaikų elgesio. Vietoj to, kad užimti vaikus, auklėtojoms paprasčiau ant jų rėkti ir barti.</a:t>
                      </a:r>
                      <a:endParaRPr b="0" lang="lt-LT" sz="1900" spc="-1" strike="noStrike">
                        <a:latin typeface="Arial"/>
                      </a:endParaRPr>
                    </a:p>
                  </a:txBody>
                  <a:tcPr marL="91440" marR="91440">
                    <a:lnL w="9360">
                      <a:solidFill>
                        <a:srgbClr val="cfe2bd"/>
                      </a:solidFill>
                    </a:lnL>
                    <a:lnR w="9360">
                      <a:solidFill>
                        <a:srgbClr val="cfe2bd"/>
                      </a:solidFill>
                    </a:lnR>
                    <a:lnT w="9360">
                      <a:solidFill>
                        <a:srgbClr val="cfe2bd"/>
                      </a:solidFill>
                    </a:lnT>
                    <a:lnB w="9360">
                      <a:solidFill>
                        <a:srgbClr val="cfe2bd"/>
                      </a:solidFill>
                    </a:lnB>
                    <a:solidFill>
                      <a:srgbClr val="84c700"/>
                    </a:solidFill>
                  </a:tcPr>
                </a:tc>
              </a:tr>
              <a:tr h="332640">
                <a:tc>
                  <a:txBody>
                    <a:bodyPr/>
                    <a:p>
                      <a:pPr>
                        <a:lnSpc>
                          <a:spcPct val="100000"/>
                        </a:lnSpc>
                      </a:pPr>
                      <a:r>
                        <a:rPr b="0" lang="lt-LT" sz="1900" spc="-1" strike="noStrike">
                          <a:solidFill>
                            <a:srgbClr val="ffffff"/>
                          </a:solidFill>
                          <a:latin typeface="Constantia"/>
                        </a:rPr>
                        <a:t>Viskas patinka</a:t>
                      </a:r>
                      <a:endParaRPr b="0" lang="lt-LT" sz="1900" spc="-1" strike="noStrike">
                        <a:latin typeface="Arial"/>
                      </a:endParaRPr>
                    </a:p>
                  </a:txBody>
                  <a:tcPr marL="91440" marR="91440">
                    <a:lnL w="9360">
                      <a:solidFill>
                        <a:srgbClr val="cfe2bd"/>
                      </a:solidFill>
                    </a:lnL>
                    <a:lnR w="9360">
                      <a:solidFill>
                        <a:srgbClr val="cfe2bd"/>
                      </a:solidFill>
                    </a:lnR>
                    <a:lnT w="9360">
                      <a:solidFill>
                        <a:srgbClr val="cfe2bd"/>
                      </a:solidFill>
                    </a:lnT>
                    <a:lnB w="9360">
                      <a:solidFill>
                        <a:srgbClr val="cfe2bd"/>
                      </a:solidFill>
                    </a:lnB>
                    <a:solidFill>
                      <a:srgbClr val="9dd233"/>
                    </a:solidFill>
                  </a:tcPr>
                </a:tc>
              </a:tr>
              <a:tr h="332640">
                <a:tc>
                  <a:txBody>
                    <a:bodyPr/>
                    <a:p>
                      <a:pPr>
                        <a:lnSpc>
                          <a:spcPct val="100000"/>
                        </a:lnSpc>
                      </a:pPr>
                      <a:r>
                        <a:rPr b="0" lang="lt-LT" sz="1900" spc="-1" strike="noStrike">
                          <a:solidFill>
                            <a:srgbClr val="ffffff"/>
                          </a:solidFill>
                          <a:latin typeface="Constantia"/>
                        </a:rPr>
                        <a:t>Viskas tenkina:)</a:t>
                      </a:r>
                      <a:endParaRPr b="0" lang="lt-LT" sz="1900" spc="-1" strike="noStrike">
                        <a:latin typeface="Arial"/>
                      </a:endParaRPr>
                    </a:p>
                  </a:txBody>
                  <a:tcPr marL="91440" marR="91440">
                    <a:lnL w="9360">
                      <a:solidFill>
                        <a:srgbClr val="000000"/>
                      </a:solidFill>
                    </a:lnL>
                    <a:lnR w="9360">
                      <a:solidFill>
                        <a:srgbClr val="000000"/>
                      </a:solidFill>
                    </a:lnR>
                    <a:lnT w="9360">
                      <a:solidFill>
                        <a:srgbClr val="000000"/>
                      </a:solidFill>
                    </a:lnT>
                    <a:lnB w="9360">
                      <a:solidFill>
                        <a:srgbClr val="cfe2bd"/>
                      </a:solidFill>
                    </a:lnB>
                    <a:solidFill>
                      <a:srgbClr val="84c700"/>
                    </a:solidFill>
                  </a:tcPr>
                </a:tc>
              </a:tr>
            </a:tbl>
          </a:graphicData>
        </a:graphic>
      </p:graphicFrame>
      <p:sp>
        <p:nvSpPr>
          <p:cNvPr id="291" name="TextShape 2"/>
          <p:cNvSpPr txBox="1"/>
          <p:nvPr/>
        </p:nvSpPr>
        <p:spPr>
          <a:xfrm>
            <a:off x="9547920" y="6448320"/>
            <a:ext cx="1421640" cy="180720"/>
          </a:xfrm>
          <a:prstGeom prst="rect">
            <a:avLst/>
          </a:prstGeom>
          <a:noFill/>
          <a:ln>
            <a:noFill/>
          </a:ln>
        </p:spPr>
        <p:txBody>
          <a:bodyPr lIns="122040" rIns="122040" tIns="60840" bIns="60840" anchor="ctr"/>
          <a:p>
            <a:pPr algn="r">
              <a:lnSpc>
                <a:spcPct val="100000"/>
              </a:lnSpc>
            </a:pPr>
            <a:fld id="{3BFB6A6E-F2C1-4F35-AE19-C59CBA558214}" type="datetime1">
              <a:rPr b="0" lang="lt-LT" sz="1200" spc="-1" strike="noStrike">
                <a:solidFill>
                  <a:srgbClr val="000000"/>
                </a:solidFill>
                <a:latin typeface="Constantia"/>
              </a:rPr>
              <a:t>2019-04-09</a:t>
            </a:fld>
            <a:endParaRPr b="0" lang="lt-LT" sz="1200" spc="-1" strike="noStrike">
              <a:latin typeface="Times New Roman"/>
            </a:endParaRPr>
          </a:p>
        </p:txBody>
      </p:sp>
    </p:spTree>
  </p:cSld>
  <p:transition spd="med">
    <p:fade/>
  </p:transition>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292" name="Content Placeholder 7" descr=""/>
          <p:cNvPicPr/>
          <p:nvPr/>
        </p:nvPicPr>
        <p:blipFill>
          <a:blip r:embed="rId1"/>
          <a:stretch/>
        </p:blipFill>
        <p:spPr>
          <a:xfrm>
            <a:off x="4684320" y="1556640"/>
            <a:ext cx="2291400" cy="3528000"/>
          </a:xfrm>
          <a:prstGeom prst="rect">
            <a:avLst/>
          </a:prstGeom>
          <a:ln>
            <a:noFill/>
          </a:ln>
        </p:spPr>
      </p:pic>
      <p:sp>
        <p:nvSpPr>
          <p:cNvPr id="293" name="TextShape 1"/>
          <p:cNvSpPr txBox="1"/>
          <p:nvPr/>
        </p:nvSpPr>
        <p:spPr>
          <a:xfrm>
            <a:off x="4065840" y="260640"/>
            <a:ext cx="3528000" cy="816120"/>
          </a:xfrm>
          <a:prstGeom prst="rect">
            <a:avLst/>
          </a:prstGeom>
          <a:noFill/>
          <a:ln>
            <a:noFill/>
          </a:ln>
        </p:spPr>
        <p:txBody>
          <a:bodyPr lIns="122040" rIns="122040" tIns="60840" bIns="60840" anchor="ctr">
            <a:normAutofit/>
          </a:bodyPr>
          <a:p>
            <a:pPr>
              <a:lnSpc>
                <a:spcPct val="90000"/>
              </a:lnSpc>
              <a:spcBef>
                <a:spcPts val="1800"/>
              </a:spcBef>
            </a:pPr>
            <a:r>
              <a:rPr b="0" lang="en-US" sz="3600" spc="-1" strike="noStrike">
                <a:solidFill>
                  <a:srgbClr val="679015"/>
                </a:solidFill>
                <a:latin typeface="Constantia"/>
              </a:rPr>
              <a:t>Jūsų klausimai</a:t>
            </a:r>
            <a:endParaRPr b="0" lang="en-US" sz="3600" spc="-1" strike="noStrike">
              <a:solidFill>
                <a:srgbClr val="000000"/>
              </a:solidFill>
              <a:latin typeface="Constantia"/>
            </a:endParaRPr>
          </a:p>
        </p:txBody>
      </p:sp>
      <p:sp>
        <p:nvSpPr>
          <p:cNvPr id="294" name="TextShape 2"/>
          <p:cNvSpPr txBox="1"/>
          <p:nvPr/>
        </p:nvSpPr>
        <p:spPr>
          <a:xfrm>
            <a:off x="9547920" y="6448320"/>
            <a:ext cx="1421640" cy="180720"/>
          </a:xfrm>
          <a:prstGeom prst="rect">
            <a:avLst/>
          </a:prstGeom>
          <a:noFill/>
          <a:ln>
            <a:noFill/>
          </a:ln>
        </p:spPr>
        <p:txBody>
          <a:bodyPr lIns="122040" rIns="122040" tIns="60840" bIns="60840" anchor="ctr"/>
          <a:p>
            <a:pPr algn="r">
              <a:lnSpc>
                <a:spcPct val="100000"/>
              </a:lnSpc>
            </a:pPr>
            <a:fld id="{6E78EDF0-1127-4552-8FAB-76CCB82AA5C8}" type="datetime1">
              <a:rPr b="0" lang="lt-LT" sz="1200" spc="-1" strike="noStrike">
                <a:solidFill>
                  <a:srgbClr val="000000"/>
                </a:solidFill>
                <a:latin typeface="Constantia"/>
              </a:rPr>
              <a:t>2019-04-09</a:t>
            </a:fld>
            <a:endParaRPr b="0" lang="lt-LT" sz="1200" spc="-1" strike="noStrike">
              <a:latin typeface="Times New Roman"/>
            </a:endParaRPr>
          </a:p>
        </p:txBody>
      </p:sp>
    </p:spTree>
  </p:cSld>
  <p:transition spd="med">
    <p:fade/>
  </p:transition>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5" name="TextShape 1"/>
          <p:cNvSpPr txBox="1"/>
          <p:nvPr/>
        </p:nvSpPr>
        <p:spPr>
          <a:xfrm>
            <a:off x="9547920" y="6448320"/>
            <a:ext cx="1421640" cy="180720"/>
          </a:xfrm>
          <a:prstGeom prst="rect">
            <a:avLst/>
          </a:prstGeom>
          <a:noFill/>
          <a:ln>
            <a:noFill/>
          </a:ln>
        </p:spPr>
        <p:txBody>
          <a:bodyPr lIns="122040" rIns="122040" tIns="60840" bIns="60840" anchor="ctr"/>
          <a:p>
            <a:pPr algn="r">
              <a:lnSpc>
                <a:spcPct val="100000"/>
              </a:lnSpc>
            </a:pPr>
            <a:fld id="{7DCAFCD2-2A89-4C6B-92D4-E6A910CDC442}" type="datetime1">
              <a:rPr b="0" lang="lt-LT" sz="1200" spc="-1" strike="noStrike">
                <a:solidFill>
                  <a:srgbClr val="000000"/>
                </a:solidFill>
                <a:latin typeface="Constantia"/>
              </a:rPr>
              <a:t>2019-04-09</a:t>
            </a:fld>
            <a:endParaRPr b="0" lang="lt-LT" sz="1200" spc="-1" strike="noStrike">
              <a:latin typeface="Times New Roman"/>
            </a:endParaRPr>
          </a:p>
        </p:txBody>
      </p:sp>
      <p:pic>
        <p:nvPicPr>
          <p:cNvPr id="296" name="Picture 8" descr=""/>
          <p:cNvPicPr/>
          <p:nvPr/>
        </p:nvPicPr>
        <p:blipFill>
          <a:blip r:embed="rId1"/>
          <a:stretch/>
        </p:blipFill>
        <p:spPr>
          <a:xfrm>
            <a:off x="3790080" y="1845000"/>
            <a:ext cx="4077360" cy="3491280"/>
          </a:xfrm>
          <a:prstGeom prst="rect">
            <a:avLst/>
          </a:prstGeom>
          <a:ln>
            <a:noFill/>
          </a:ln>
        </p:spPr>
      </p:pic>
      <p:sp>
        <p:nvSpPr>
          <p:cNvPr id="297" name="TextShape 2"/>
          <p:cNvSpPr txBox="1"/>
          <p:nvPr/>
        </p:nvSpPr>
        <p:spPr>
          <a:xfrm>
            <a:off x="2782080" y="260640"/>
            <a:ext cx="6204600" cy="816120"/>
          </a:xfrm>
          <a:prstGeom prst="rect">
            <a:avLst/>
          </a:prstGeom>
          <a:noFill/>
          <a:ln>
            <a:noFill/>
          </a:ln>
        </p:spPr>
        <p:txBody>
          <a:bodyPr lIns="122040" rIns="122040" tIns="60840" bIns="60840" anchor="ctr">
            <a:normAutofit/>
          </a:bodyPr>
          <a:p>
            <a:pPr algn="ctr">
              <a:lnSpc>
                <a:spcPct val="90000"/>
              </a:lnSpc>
              <a:spcBef>
                <a:spcPts val="1800"/>
              </a:spcBef>
            </a:pPr>
            <a:r>
              <a:rPr b="0" lang="en-US" sz="3600" spc="-1" strike="noStrike">
                <a:solidFill>
                  <a:srgbClr val="ffc000"/>
                </a:solidFill>
                <a:latin typeface="Constantia"/>
              </a:rPr>
              <a:t>Ačiū už dėmesį</a:t>
            </a:r>
            <a:endParaRPr b="0" lang="en-US" sz="3600" spc="-1" strike="noStrike">
              <a:solidFill>
                <a:srgbClr val="000000"/>
              </a:solidFill>
              <a:latin typeface="Constantia"/>
            </a:endParaRPr>
          </a:p>
        </p:txBody>
      </p:sp>
    </p:spTree>
  </p:cSld>
  <p:transition spd="med">
    <p:fade/>
  </p:transition>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TextShape 1"/>
          <p:cNvSpPr txBox="1"/>
          <p:nvPr/>
        </p:nvSpPr>
        <p:spPr>
          <a:xfrm>
            <a:off x="1218960" y="152280"/>
            <a:ext cx="9750600" cy="1294920"/>
          </a:xfrm>
          <a:prstGeom prst="rect">
            <a:avLst/>
          </a:prstGeom>
          <a:noFill/>
          <a:ln>
            <a:noFill/>
          </a:ln>
        </p:spPr>
        <p:txBody>
          <a:bodyPr lIns="122040" rIns="122040" tIns="60840" bIns="60840" anchor="b">
            <a:normAutofit/>
          </a:bodyPr>
          <a:p>
            <a:pPr>
              <a:lnSpc>
                <a:spcPct val="100000"/>
              </a:lnSpc>
            </a:pPr>
            <a:r>
              <a:rPr b="0" lang="en-US" sz="3600" spc="-1" strike="noStrike">
                <a:solidFill>
                  <a:srgbClr val="000000"/>
                </a:solidFill>
                <a:latin typeface="Constantia"/>
              </a:rPr>
              <a:t>PSO mitybos rekomendacijos</a:t>
            </a:r>
            <a:endParaRPr b="0" lang="en-US" sz="3600" spc="-1" strike="noStrike">
              <a:solidFill>
                <a:srgbClr val="000000"/>
              </a:solidFill>
              <a:latin typeface="Constantia"/>
            </a:endParaRPr>
          </a:p>
        </p:txBody>
      </p:sp>
      <p:sp>
        <p:nvSpPr>
          <p:cNvPr id="159" name="TextShape 2"/>
          <p:cNvSpPr txBox="1"/>
          <p:nvPr/>
        </p:nvSpPr>
        <p:spPr>
          <a:xfrm>
            <a:off x="261720" y="1440360"/>
            <a:ext cx="11926800" cy="4724640"/>
          </a:xfrm>
          <a:prstGeom prst="rect">
            <a:avLst/>
          </a:prstGeom>
          <a:noFill/>
          <a:ln>
            <a:noFill/>
          </a:ln>
        </p:spPr>
        <p:txBody>
          <a:bodyPr lIns="122040" rIns="122040" tIns="60840" bIns="60840"/>
          <a:p>
            <a:pPr>
              <a:lnSpc>
                <a:spcPct val="100000"/>
              </a:lnSpc>
            </a:pPr>
            <a:r>
              <a:rPr b="0" lang="en-US" sz="2000" spc="-1" strike="noStrike">
                <a:solidFill>
                  <a:srgbClr val="000000"/>
                </a:solidFill>
                <a:latin typeface="Constantia"/>
              </a:rPr>
              <a:t>Pasaulio sveikatos organizacija (PSO) rekomenduoja, kad siekiant sumažinti lėtinių neinfekcinių ligų riziką reikia:</a:t>
            </a:r>
            <a:endParaRPr b="0" lang="en-US" sz="2000" spc="-1" strike="noStrike">
              <a:solidFill>
                <a:srgbClr val="000000"/>
              </a:solidFill>
              <a:latin typeface="Constantia"/>
            </a:endParaRPr>
          </a:p>
          <a:p>
            <a:pPr marL="304920" indent="-304560">
              <a:lnSpc>
                <a:spcPct val="100000"/>
              </a:lnSpc>
              <a:buClr>
                <a:srgbClr val="679015"/>
              </a:buClr>
              <a:buFont typeface="Arial"/>
              <a:buChar char="•"/>
            </a:pPr>
            <a:r>
              <a:rPr b="0" lang="en-US" sz="2000" spc="-1" strike="noStrike">
                <a:solidFill>
                  <a:srgbClr val="000000"/>
                </a:solidFill>
                <a:latin typeface="Constantia"/>
              </a:rPr>
              <a:t>Vartoti daugiau patiekalų iš krakmolingų maisto produktų, įskaitant duoną, makaronus, ryžius, bulves;</a:t>
            </a:r>
            <a:endParaRPr b="0" lang="en-US" sz="2000" spc="-1" strike="noStrike">
              <a:solidFill>
                <a:srgbClr val="000000"/>
              </a:solidFill>
              <a:latin typeface="Constantia"/>
            </a:endParaRPr>
          </a:p>
          <a:p>
            <a:pPr marL="304920" indent="-304560">
              <a:lnSpc>
                <a:spcPct val="100000"/>
              </a:lnSpc>
              <a:buClr>
                <a:srgbClr val="679015"/>
              </a:buClr>
              <a:buFont typeface="Arial"/>
              <a:buChar char="•"/>
            </a:pPr>
            <a:r>
              <a:rPr b="0" lang="en-US" sz="2000" spc="-1" strike="noStrike">
                <a:solidFill>
                  <a:srgbClr val="000000"/>
                </a:solidFill>
                <a:latin typeface="Constantia"/>
              </a:rPr>
              <a:t>Vartoti tik pilno grūdo produktus;</a:t>
            </a:r>
            <a:endParaRPr b="0" lang="en-US" sz="2000" spc="-1" strike="noStrike">
              <a:solidFill>
                <a:srgbClr val="000000"/>
              </a:solidFill>
              <a:latin typeface="Constantia"/>
            </a:endParaRPr>
          </a:p>
          <a:p>
            <a:pPr marL="304920" indent="-304560">
              <a:lnSpc>
                <a:spcPct val="100000"/>
              </a:lnSpc>
              <a:buClr>
                <a:srgbClr val="679015"/>
              </a:buClr>
              <a:buFont typeface="Arial"/>
              <a:buChar char="•"/>
            </a:pPr>
            <a:r>
              <a:rPr b="0" lang="en-US" sz="2000" spc="-1" strike="noStrike">
                <a:solidFill>
                  <a:srgbClr val="000000"/>
                </a:solidFill>
                <a:latin typeface="Constantia"/>
              </a:rPr>
              <a:t>Valgyti daugiau vaisių ir daržovių, ne rečiau kaip 5 kartus per dieną;</a:t>
            </a:r>
            <a:endParaRPr b="0" lang="en-US" sz="2000" spc="-1" strike="noStrike">
              <a:solidFill>
                <a:srgbClr val="000000"/>
              </a:solidFill>
              <a:latin typeface="Constantia"/>
            </a:endParaRPr>
          </a:p>
          <a:p>
            <a:pPr marL="304920" indent="-304560">
              <a:lnSpc>
                <a:spcPct val="100000"/>
              </a:lnSpc>
              <a:buClr>
                <a:srgbClr val="679015"/>
              </a:buClr>
              <a:buFont typeface="Arial"/>
              <a:buChar char="•"/>
            </a:pPr>
            <a:r>
              <a:rPr b="0" lang="en-US" sz="2000" spc="-1" strike="noStrike">
                <a:solidFill>
                  <a:srgbClr val="000000"/>
                </a:solidFill>
                <a:latin typeface="Constantia"/>
              </a:rPr>
              <a:t>Saikingai vartoti maisto produktus, kuriuose gausu baltymų: mėsą, žuvį, kiaušinius, ankštinius augalus;</a:t>
            </a:r>
            <a:endParaRPr b="0" lang="en-US" sz="2000" spc="-1" strike="noStrike">
              <a:solidFill>
                <a:srgbClr val="000000"/>
              </a:solidFill>
              <a:latin typeface="Constantia"/>
            </a:endParaRPr>
          </a:p>
          <a:p>
            <a:pPr marL="304920" indent="-304560">
              <a:lnSpc>
                <a:spcPct val="100000"/>
              </a:lnSpc>
              <a:buClr>
                <a:srgbClr val="679015"/>
              </a:buClr>
              <a:buFont typeface="Arial"/>
              <a:buChar char="•"/>
            </a:pPr>
            <a:r>
              <a:rPr b="0" lang="en-US" sz="2000" spc="-1" strike="noStrike">
                <a:solidFill>
                  <a:srgbClr val="000000"/>
                </a:solidFill>
                <a:latin typeface="Constantia"/>
              </a:rPr>
              <a:t>Dažniau rinktis riebių rūšių žuvis;</a:t>
            </a:r>
            <a:endParaRPr b="0" lang="en-US" sz="2000" spc="-1" strike="noStrike">
              <a:solidFill>
                <a:srgbClr val="000000"/>
              </a:solidFill>
              <a:latin typeface="Constantia"/>
            </a:endParaRPr>
          </a:p>
          <a:p>
            <a:pPr marL="304920" indent="-304560">
              <a:lnSpc>
                <a:spcPct val="100000"/>
              </a:lnSpc>
              <a:buClr>
                <a:srgbClr val="679015"/>
              </a:buClr>
              <a:buFont typeface="Arial"/>
              <a:buChar char="•"/>
            </a:pPr>
            <a:r>
              <a:rPr b="0" lang="en-US" sz="2000" spc="-1" strike="noStrike">
                <a:solidFill>
                  <a:srgbClr val="000000"/>
                </a:solidFill>
                <a:latin typeface="Constantia"/>
              </a:rPr>
              <a:t>Saikingai vartoti pieną ir pieno produktus, rinktis mažesnio riebumo produktus; </a:t>
            </a:r>
            <a:endParaRPr b="0" lang="en-US" sz="2000" spc="-1" strike="noStrike">
              <a:solidFill>
                <a:srgbClr val="000000"/>
              </a:solidFill>
              <a:latin typeface="Constantia"/>
            </a:endParaRPr>
          </a:p>
          <a:p>
            <a:pPr marL="304920" indent="-304560">
              <a:lnSpc>
                <a:spcPct val="100000"/>
              </a:lnSpc>
              <a:buClr>
                <a:srgbClr val="679015"/>
              </a:buClr>
              <a:buFont typeface="Arial"/>
              <a:buChar char="•"/>
            </a:pPr>
            <a:r>
              <a:rPr b="0" lang="en-US" sz="2000" spc="-1" strike="noStrike">
                <a:solidFill>
                  <a:srgbClr val="000000"/>
                </a:solidFill>
                <a:latin typeface="Constantia"/>
              </a:rPr>
              <a:t>Vengti maisto turinčio daug sočiųjų rūgščių, transriebalų rūgščių ir cukraus;</a:t>
            </a:r>
            <a:endParaRPr b="0" lang="en-US" sz="2000" spc="-1" strike="noStrike">
              <a:solidFill>
                <a:srgbClr val="000000"/>
              </a:solidFill>
              <a:latin typeface="Constantia"/>
            </a:endParaRPr>
          </a:p>
          <a:p>
            <a:pPr marL="304920" indent="-304560">
              <a:lnSpc>
                <a:spcPct val="100000"/>
              </a:lnSpc>
              <a:buClr>
                <a:srgbClr val="679015"/>
              </a:buClr>
              <a:buFont typeface="Arial"/>
              <a:buChar char="•"/>
            </a:pPr>
            <a:r>
              <a:rPr b="0" lang="en-US" sz="2000" spc="-1" strike="noStrike">
                <a:solidFill>
                  <a:srgbClr val="000000"/>
                </a:solidFill>
                <a:latin typeface="Constantia"/>
              </a:rPr>
              <a:t>Stengtis vartoti mažiau druskos, ne daugiau kaip 6 g per parą;</a:t>
            </a:r>
            <a:endParaRPr b="0" lang="en-US" sz="2000" spc="-1" strike="noStrike">
              <a:solidFill>
                <a:srgbClr val="000000"/>
              </a:solidFill>
              <a:latin typeface="Constantia"/>
            </a:endParaRPr>
          </a:p>
          <a:p>
            <a:pPr marL="304920" indent="-304560">
              <a:lnSpc>
                <a:spcPct val="100000"/>
              </a:lnSpc>
              <a:buClr>
                <a:srgbClr val="679015"/>
              </a:buClr>
              <a:buFont typeface="Arial"/>
              <a:buChar char="•"/>
            </a:pPr>
            <a:r>
              <a:rPr b="0" lang="en-US" sz="2000" spc="-1" strike="noStrike">
                <a:solidFill>
                  <a:srgbClr val="000000"/>
                </a:solidFill>
                <a:latin typeface="Constantia"/>
              </a:rPr>
              <a:t>Stengtis būti fiziškai aktyviems ir išlaikyti tinkamą kūno svorį visą gyvenimą;</a:t>
            </a:r>
            <a:endParaRPr b="0" lang="en-US" sz="2000" spc="-1" strike="noStrike">
              <a:solidFill>
                <a:srgbClr val="000000"/>
              </a:solidFill>
              <a:latin typeface="Constantia"/>
            </a:endParaRPr>
          </a:p>
          <a:p>
            <a:pPr marL="304920" indent="-304560">
              <a:lnSpc>
                <a:spcPct val="100000"/>
              </a:lnSpc>
              <a:buClr>
                <a:srgbClr val="679015"/>
              </a:buClr>
              <a:buFont typeface="Arial"/>
              <a:buChar char="•"/>
            </a:pPr>
            <a:r>
              <a:rPr b="1" lang="en-US" sz="2000" spc="-1" strike="noStrike">
                <a:solidFill>
                  <a:srgbClr val="000000"/>
                </a:solidFill>
                <a:latin typeface="Constantia"/>
              </a:rPr>
              <a:t>Gerti daug vandens (jei yra galimybė, geriausia šaltinio vandens);</a:t>
            </a:r>
            <a:endParaRPr b="0" lang="en-US" sz="2000" spc="-1" strike="noStrike">
              <a:solidFill>
                <a:srgbClr val="000000"/>
              </a:solidFill>
              <a:latin typeface="Constantia"/>
            </a:endParaRPr>
          </a:p>
          <a:p>
            <a:pPr marL="304920" indent="-304560">
              <a:lnSpc>
                <a:spcPct val="100000"/>
              </a:lnSpc>
              <a:buClr>
                <a:srgbClr val="679015"/>
              </a:buClr>
              <a:buFont typeface="Arial"/>
              <a:buChar char="•"/>
            </a:pPr>
            <a:r>
              <a:rPr b="0" lang="en-US" sz="2000" spc="-1" strike="noStrike">
                <a:solidFill>
                  <a:srgbClr val="000000"/>
                </a:solidFill>
                <a:latin typeface="Constantia"/>
              </a:rPr>
              <a:t>Būtinai pusryčiauti;</a:t>
            </a:r>
            <a:endParaRPr b="0" lang="en-US" sz="2000" spc="-1" strike="noStrike">
              <a:solidFill>
                <a:srgbClr val="000000"/>
              </a:solidFill>
              <a:latin typeface="Constantia"/>
            </a:endParaRPr>
          </a:p>
          <a:p>
            <a:pPr marL="304920" indent="-304560">
              <a:lnSpc>
                <a:spcPct val="100000"/>
              </a:lnSpc>
              <a:buClr>
                <a:srgbClr val="679015"/>
              </a:buClr>
              <a:buFont typeface="Arial"/>
              <a:buChar char="•"/>
            </a:pPr>
            <a:r>
              <a:rPr b="0" lang="en-US" sz="2000" spc="-1" strike="noStrike">
                <a:solidFill>
                  <a:srgbClr val="000000"/>
                </a:solidFill>
                <a:latin typeface="Constantia"/>
              </a:rPr>
              <a:t>Taip pat svarbu maitintis reguliariai ir įvairiai, nes tuomet labiau tikėtina, kad organizmo poreikiai bus patenkinti.</a:t>
            </a:r>
            <a:endParaRPr b="0" lang="en-US" sz="2000" spc="-1" strike="noStrike">
              <a:solidFill>
                <a:srgbClr val="000000"/>
              </a:solidFill>
              <a:latin typeface="Constantia"/>
            </a:endParaRPr>
          </a:p>
          <a:p>
            <a:pPr>
              <a:lnSpc>
                <a:spcPct val="100000"/>
              </a:lnSpc>
            </a:pPr>
            <a:endParaRPr b="0" lang="en-US" sz="2000" spc="-1" strike="noStrike">
              <a:solidFill>
                <a:srgbClr val="000000"/>
              </a:solidFill>
              <a:latin typeface="Constantia"/>
            </a:endParaRPr>
          </a:p>
        </p:txBody>
      </p:sp>
      <p:sp>
        <p:nvSpPr>
          <p:cNvPr id="160" name="TextShape 3"/>
          <p:cNvSpPr txBox="1"/>
          <p:nvPr/>
        </p:nvSpPr>
        <p:spPr>
          <a:xfrm>
            <a:off x="9547920" y="6448320"/>
            <a:ext cx="1421640" cy="180720"/>
          </a:xfrm>
          <a:prstGeom prst="rect">
            <a:avLst/>
          </a:prstGeom>
          <a:noFill/>
          <a:ln>
            <a:noFill/>
          </a:ln>
        </p:spPr>
        <p:txBody>
          <a:bodyPr lIns="122040" rIns="122040" tIns="60840" bIns="60840" anchor="ctr"/>
          <a:p>
            <a:pPr algn="r">
              <a:lnSpc>
                <a:spcPct val="100000"/>
              </a:lnSpc>
            </a:pPr>
            <a:fld id="{12F8EB7A-D9AF-4DDB-A2EB-C2FA5E47A9CF}" type="datetime1">
              <a:rPr b="0" lang="lt-LT" sz="1200" spc="-1" strike="noStrike">
                <a:solidFill>
                  <a:srgbClr val="000000"/>
                </a:solidFill>
                <a:latin typeface="Constantia"/>
              </a:rPr>
              <a:t>2019-04-09</a:t>
            </a:fld>
            <a:endParaRPr b="0" lang="lt-LT" sz="1200" spc="-1" strike="noStrike">
              <a:latin typeface="Times New Roman"/>
            </a:endParaRPr>
          </a:p>
        </p:txBody>
      </p:sp>
    </p:spTree>
  </p:cSld>
  <p:transition spd="med">
    <p:fade/>
  </p:transition>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TextShape 1"/>
          <p:cNvSpPr txBox="1"/>
          <p:nvPr/>
        </p:nvSpPr>
        <p:spPr>
          <a:xfrm>
            <a:off x="1141560" y="152280"/>
            <a:ext cx="9750600" cy="1294920"/>
          </a:xfrm>
          <a:prstGeom prst="rect">
            <a:avLst/>
          </a:prstGeom>
          <a:noFill/>
          <a:ln>
            <a:noFill/>
          </a:ln>
        </p:spPr>
        <p:txBody>
          <a:bodyPr lIns="122040" rIns="122040" tIns="60840" bIns="60840" anchor="b"/>
          <a:p>
            <a:pPr>
              <a:lnSpc>
                <a:spcPct val="100000"/>
              </a:lnSpc>
            </a:pPr>
            <a:r>
              <a:rPr b="0" lang="en-US" sz="3600" spc="-1" strike="noStrike">
                <a:solidFill>
                  <a:srgbClr val="000000"/>
                </a:solidFill>
                <a:latin typeface="Constantia"/>
              </a:rPr>
              <a:t>Maisto pasirinkimo piramidė</a:t>
            </a:r>
            <a:endParaRPr b="0" lang="en-US" sz="3600" spc="-1" strike="noStrike">
              <a:solidFill>
                <a:srgbClr val="000000"/>
              </a:solidFill>
              <a:latin typeface="Constantia"/>
            </a:endParaRPr>
          </a:p>
        </p:txBody>
      </p:sp>
      <p:sp>
        <p:nvSpPr>
          <p:cNvPr id="162" name="TextShape 2"/>
          <p:cNvSpPr txBox="1"/>
          <p:nvPr/>
        </p:nvSpPr>
        <p:spPr>
          <a:xfrm>
            <a:off x="189720" y="1556640"/>
            <a:ext cx="7416360" cy="4428000"/>
          </a:xfrm>
          <a:prstGeom prst="rect">
            <a:avLst/>
          </a:prstGeom>
          <a:noFill/>
          <a:ln>
            <a:noFill/>
          </a:ln>
        </p:spPr>
        <p:txBody>
          <a:bodyPr lIns="122040" rIns="122040" tIns="60840" bIns="60840"/>
          <a:p>
            <a:pPr marL="304920" indent="-304560">
              <a:lnSpc>
                <a:spcPct val="100000"/>
              </a:lnSpc>
              <a:buClr>
                <a:srgbClr val="679015"/>
              </a:buClr>
              <a:buFont typeface="Arial"/>
              <a:buChar char="•"/>
            </a:pPr>
            <a:r>
              <a:rPr b="0" lang="en-US" sz="2000" spc="-1" strike="noStrike">
                <a:solidFill>
                  <a:srgbClr val="000000"/>
                </a:solidFill>
                <a:latin typeface="Constantia"/>
              </a:rPr>
              <a:t>,,Maisto pasirinkimo piramidė“ parodo, kokią paros maisto davinio dalį turėtų sudaryti viena ar kita maisto produktų grupė ar maisto produktas;</a:t>
            </a:r>
            <a:endParaRPr b="0" lang="en-US" sz="2000" spc="-1" strike="noStrike">
              <a:solidFill>
                <a:srgbClr val="000000"/>
              </a:solidFill>
              <a:latin typeface="Constantia"/>
            </a:endParaRPr>
          </a:p>
          <a:p>
            <a:pPr marL="304920" indent="-304560">
              <a:lnSpc>
                <a:spcPct val="100000"/>
              </a:lnSpc>
              <a:buClr>
                <a:srgbClr val="679015"/>
              </a:buClr>
              <a:buFont typeface="Arial"/>
              <a:buChar char="•"/>
            </a:pPr>
            <a:r>
              <a:rPr b="0" lang="en-US" sz="2000" spc="-1" strike="noStrike">
                <a:solidFill>
                  <a:srgbClr val="000000"/>
                </a:solidFill>
                <a:latin typeface="Constantia"/>
              </a:rPr>
              <a:t>Maisto pasirinkimo piramidė“ rekomenduoja ir augalinius, ir gyvūninius maisto produktus, bet augalinių maisto produktų vartojimas beveik neribojamas, rekomenduojami didžiausi jų kiekiai.</a:t>
            </a:r>
            <a:endParaRPr b="0" lang="en-US" sz="2000" spc="-1" strike="noStrike">
              <a:solidFill>
                <a:srgbClr val="000000"/>
              </a:solidFill>
              <a:latin typeface="Constantia"/>
            </a:endParaRPr>
          </a:p>
          <a:p>
            <a:pPr marL="304920" indent="-304560">
              <a:lnSpc>
                <a:spcPct val="100000"/>
              </a:lnSpc>
              <a:buClr>
                <a:srgbClr val="679015"/>
              </a:buClr>
              <a:buFont typeface="Arial"/>
              <a:buChar char="•"/>
            </a:pPr>
            <a:r>
              <a:rPr b="0" lang="en-US" sz="2000" spc="-1" strike="noStrike">
                <a:solidFill>
                  <a:srgbClr val="000000"/>
                </a:solidFill>
                <a:latin typeface="Constantia"/>
              </a:rPr>
              <a:t>Mėsos, žuvies, pieno ir jų produktus rekomenduojama kaip ir riešutus, augalinį aliejų vartoti kasdien (ar rečiau), bet saikingai.</a:t>
            </a:r>
            <a:endParaRPr b="0" lang="en-US" sz="2000" spc="-1" strike="noStrike">
              <a:solidFill>
                <a:srgbClr val="000000"/>
              </a:solidFill>
              <a:latin typeface="Constantia"/>
            </a:endParaRPr>
          </a:p>
          <a:p>
            <a:pPr marL="304920" indent="-304560">
              <a:lnSpc>
                <a:spcPct val="100000"/>
              </a:lnSpc>
              <a:buClr>
                <a:srgbClr val="679015"/>
              </a:buClr>
              <a:buFont typeface="Arial"/>
              <a:buChar char="•"/>
            </a:pPr>
            <a:r>
              <a:rPr b="0" lang="en-US" sz="2000" spc="-1" strike="noStrike">
                <a:solidFill>
                  <a:srgbClr val="000000"/>
                </a:solidFill>
                <a:latin typeface="Constantia"/>
              </a:rPr>
              <a:t>Piramidės viršūnėje pavaizduoti riebalai, saldumynai, rafinuotas cukrus, druska, iš kurių gaunama daug energijos, o būtinų organizmui maisto medžiagų juose beveik nėra. Reikėtų valgyti tik labai mažus šių produktų kiekius ir rečiau.</a:t>
            </a:r>
            <a:endParaRPr b="0" lang="en-US" sz="2000" spc="-1" strike="noStrike">
              <a:solidFill>
                <a:srgbClr val="000000"/>
              </a:solidFill>
              <a:latin typeface="Constantia"/>
            </a:endParaRPr>
          </a:p>
          <a:p>
            <a:pPr>
              <a:lnSpc>
                <a:spcPct val="100000"/>
              </a:lnSpc>
            </a:pPr>
            <a:endParaRPr b="0" lang="en-US" sz="2000" spc="-1" strike="noStrike">
              <a:solidFill>
                <a:srgbClr val="000000"/>
              </a:solidFill>
              <a:latin typeface="Constantia"/>
            </a:endParaRPr>
          </a:p>
        </p:txBody>
      </p:sp>
      <p:pic>
        <p:nvPicPr>
          <p:cNvPr id="163" name="Content Placeholder 7" descr=""/>
          <p:cNvPicPr/>
          <p:nvPr/>
        </p:nvPicPr>
        <p:blipFill>
          <a:blip r:embed="rId1"/>
          <a:stretch/>
        </p:blipFill>
        <p:spPr>
          <a:xfrm>
            <a:off x="7652880" y="332640"/>
            <a:ext cx="3789720" cy="5652360"/>
          </a:xfrm>
          <a:prstGeom prst="rect">
            <a:avLst/>
          </a:prstGeom>
          <a:ln>
            <a:noFill/>
          </a:ln>
        </p:spPr>
      </p:pic>
      <p:sp>
        <p:nvSpPr>
          <p:cNvPr id="164" name="TextShape 3"/>
          <p:cNvSpPr txBox="1"/>
          <p:nvPr/>
        </p:nvSpPr>
        <p:spPr>
          <a:xfrm>
            <a:off x="9547920" y="6448320"/>
            <a:ext cx="1421640" cy="180720"/>
          </a:xfrm>
          <a:prstGeom prst="rect">
            <a:avLst/>
          </a:prstGeom>
          <a:noFill/>
          <a:ln>
            <a:noFill/>
          </a:ln>
        </p:spPr>
        <p:txBody>
          <a:bodyPr lIns="122040" rIns="122040" tIns="60840" bIns="60840" anchor="ctr"/>
          <a:p>
            <a:pPr algn="r">
              <a:lnSpc>
                <a:spcPct val="100000"/>
              </a:lnSpc>
            </a:pPr>
            <a:fld id="{13B8E4CA-EC00-4894-914D-0087DB379722}" type="datetime1">
              <a:rPr b="0" lang="lt-LT" sz="1200" spc="-1" strike="noStrike">
                <a:solidFill>
                  <a:srgbClr val="000000"/>
                </a:solidFill>
                <a:latin typeface="Constantia"/>
              </a:rPr>
              <a:t>2019-04-09</a:t>
            </a:fld>
            <a:endParaRPr b="0" lang="lt-LT" sz="1200" spc="-1" strike="noStrike">
              <a:latin typeface="Times New Roman"/>
            </a:endParaRPr>
          </a:p>
        </p:txBody>
      </p:sp>
    </p:spTree>
  </p:cSld>
  <p:transition spd="med">
    <p:fade/>
  </p:transition>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TextShape 1"/>
          <p:cNvSpPr txBox="1"/>
          <p:nvPr/>
        </p:nvSpPr>
        <p:spPr>
          <a:xfrm>
            <a:off x="1218960" y="152280"/>
            <a:ext cx="9750600" cy="1294920"/>
          </a:xfrm>
          <a:prstGeom prst="rect">
            <a:avLst/>
          </a:prstGeom>
          <a:noFill/>
          <a:ln>
            <a:noFill/>
          </a:ln>
        </p:spPr>
        <p:txBody>
          <a:bodyPr lIns="122040" rIns="122040" tIns="60840" bIns="60840" anchor="b">
            <a:normAutofit/>
          </a:bodyPr>
          <a:p>
            <a:pPr>
              <a:lnSpc>
                <a:spcPct val="100000"/>
              </a:lnSpc>
            </a:pPr>
            <a:r>
              <a:rPr b="0" lang="en-US" sz="3600" spc="-1" strike="noStrike">
                <a:solidFill>
                  <a:srgbClr val="000000"/>
                </a:solidFill>
                <a:latin typeface="Constantia"/>
              </a:rPr>
              <a:t>Dokumentai, kuriais vadovaujamasi organizuojant vaikų maitinimą ikimokyklinėje įstaigoje</a:t>
            </a:r>
            <a:endParaRPr b="0" lang="en-US" sz="3600" spc="-1" strike="noStrike">
              <a:solidFill>
                <a:srgbClr val="000000"/>
              </a:solidFill>
              <a:latin typeface="Constantia"/>
            </a:endParaRPr>
          </a:p>
        </p:txBody>
      </p:sp>
      <p:sp>
        <p:nvSpPr>
          <p:cNvPr id="166" name="TextShape 2"/>
          <p:cNvSpPr txBox="1"/>
          <p:nvPr/>
        </p:nvSpPr>
        <p:spPr>
          <a:xfrm>
            <a:off x="1218960" y="1440360"/>
            <a:ext cx="9750600" cy="4724640"/>
          </a:xfrm>
          <a:prstGeom prst="rect">
            <a:avLst/>
          </a:prstGeom>
          <a:noFill/>
          <a:ln>
            <a:noFill/>
          </a:ln>
        </p:spPr>
        <p:txBody>
          <a:bodyPr lIns="122040" rIns="122040" tIns="60840" bIns="60840"/>
          <a:p>
            <a:pPr marL="304920" indent="-304560">
              <a:lnSpc>
                <a:spcPct val="90000"/>
              </a:lnSpc>
              <a:spcBef>
                <a:spcPts val="1800"/>
              </a:spcBef>
              <a:buClr>
                <a:srgbClr val="679015"/>
              </a:buClr>
              <a:buFont typeface="Arial"/>
              <a:buChar char="•"/>
            </a:pPr>
            <a:r>
              <a:rPr b="0" lang="en-US" sz="2400" spc="-1" strike="noStrike">
                <a:solidFill>
                  <a:srgbClr val="000000"/>
                </a:solidFill>
                <a:latin typeface="Constantia"/>
              </a:rPr>
              <a:t>Lietuvos Respublikos sveikatos apsaugos ministro 2016 m. birželio 23 d. įsakymas Nr. V-836 „Dėl Lietuvos Respublikos sveikatos apsaugos ministro 1999 m. lapkričio 25 d. įsakymo Nr. 510 „Dėl Rekomenduojamų paros maistinių medžiagų ir energijos normų tvirtinimo“ pakeitimo“  (įsigaliojo </a:t>
            </a:r>
            <a:r>
              <a:rPr b="1" lang="en-US" sz="2400" spc="-1" strike="noStrike">
                <a:solidFill>
                  <a:srgbClr val="000000"/>
                </a:solidFill>
                <a:latin typeface="Constantia"/>
              </a:rPr>
              <a:t>2018 m. sausio 1 d.)</a:t>
            </a:r>
            <a:endParaRPr b="0" lang="en-US" sz="2400" spc="-1" strike="noStrike">
              <a:solidFill>
                <a:srgbClr val="000000"/>
              </a:solidFill>
              <a:latin typeface="Constantia"/>
            </a:endParaRPr>
          </a:p>
          <a:p>
            <a:pPr marL="304920" indent="-304560">
              <a:lnSpc>
                <a:spcPct val="90000"/>
              </a:lnSpc>
              <a:spcBef>
                <a:spcPts val="1800"/>
              </a:spcBef>
              <a:buClr>
                <a:srgbClr val="679015"/>
              </a:buClr>
              <a:buFont typeface="Arial"/>
              <a:buChar char="•"/>
            </a:pPr>
            <a:r>
              <a:rPr b="0" lang="en-US" sz="2400" spc="-1" strike="noStrike">
                <a:solidFill>
                  <a:srgbClr val="000000"/>
                </a:solidFill>
                <a:latin typeface="Constantia"/>
              </a:rPr>
              <a:t>Lietuvos Respublikos sveikatos apsaugos ministro 2011 m. lapkričio 11 d. įsakymas Nr. V-964 (Lietuvos Respublikos sveikatos apsaugos ministro 2015 m. rugpjūčio 27 d. įsakymo Nr. V-998 redakcija)</a:t>
            </a:r>
            <a:endParaRPr b="0" lang="en-US" sz="2400" spc="-1" strike="noStrike">
              <a:solidFill>
                <a:srgbClr val="000000"/>
              </a:solidFill>
              <a:latin typeface="Constantia"/>
            </a:endParaRPr>
          </a:p>
          <a:p>
            <a:pPr marL="304920" indent="-304560">
              <a:lnSpc>
                <a:spcPct val="90000"/>
              </a:lnSpc>
              <a:spcBef>
                <a:spcPts val="1800"/>
              </a:spcBef>
              <a:buClr>
                <a:srgbClr val="679015"/>
              </a:buClr>
              <a:buFont typeface="Arial"/>
              <a:buChar char="•"/>
            </a:pPr>
            <a:r>
              <a:rPr b="0" lang="en-US" sz="2400" spc="-1" strike="noStrike">
                <a:solidFill>
                  <a:srgbClr val="000000"/>
                </a:solidFill>
                <a:latin typeface="Constantia"/>
              </a:rPr>
              <a:t>Valstybinės maisto ir veterinarijos tarnybos direktoriaus 2015 m. birželio 22 d. įsakymas Nr. B1-610</a:t>
            </a:r>
            <a:endParaRPr b="0" lang="en-US" sz="2400" spc="-1" strike="noStrike">
              <a:solidFill>
                <a:srgbClr val="000000"/>
              </a:solidFill>
              <a:latin typeface="Constantia"/>
            </a:endParaRPr>
          </a:p>
          <a:p>
            <a:pPr marL="304920" indent="-304560">
              <a:lnSpc>
                <a:spcPct val="90000"/>
              </a:lnSpc>
              <a:spcBef>
                <a:spcPts val="1800"/>
              </a:spcBef>
              <a:buClr>
                <a:srgbClr val="679015"/>
              </a:buClr>
              <a:buFont typeface="Arial"/>
              <a:buChar char="•"/>
            </a:pPr>
            <a:r>
              <a:rPr b="0" lang="en-US" sz="2400" spc="-1" strike="noStrike">
                <a:solidFill>
                  <a:srgbClr val="000000"/>
                </a:solidFill>
                <a:latin typeface="Constantia"/>
              </a:rPr>
              <a:t>Lietuvos Respublikos sveikatos apsaugos ministro 2010 m. spalio 4 d. įsakymas Nr. V-877</a:t>
            </a:r>
            <a:endParaRPr b="0" lang="en-US" sz="2400" spc="-1" strike="noStrike">
              <a:solidFill>
                <a:srgbClr val="000000"/>
              </a:solidFill>
              <a:latin typeface="Constantia"/>
            </a:endParaRPr>
          </a:p>
        </p:txBody>
      </p:sp>
      <p:sp>
        <p:nvSpPr>
          <p:cNvPr id="167" name="TextShape 3"/>
          <p:cNvSpPr txBox="1"/>
          <p:nvPr/>
        </p:nvSpPr>
        <p:spPr>
          <a:xfrm>
            <a:off x="9547920" y="6448320"/>
            <a:ext cx="1421640" cy="180720"/>
          </a:xfrm>
          <a:prstGeom prst="rect">
            <a:avLst/>
          </a:prstGeom>
          <a:noFill/>
          <a:ln>
            <a:noFill/>
          </a:ln>
        </p:spPr>
        <p:txBody>
          <a:bodyPr lIns="122040" rIns="122040" tIns="60840" bIns="60840" anchor="ctr"/>
          <a:p>
            <a:pPr algn="r">
              <a:lnSpc>
                <a:spcPct val="100000"/>
              </a:lnSpc>
            </a:pPr>
            <a:fld id="{3DAD2E27-06BF-4689-914D-32E66E82F3F7}" type="datetime1">
              <a:rPr b="0" lang="lt-LT" sz="1200" spc="-1" strike="noStrike">
                <a:solidFill>
                  <a:srgbClr val="000000"/>
                </a:solidFill>
                <a:latin typeface="Constantia"/>
              </a:rPr>
              <a:t>2019-04-09</a:t>
            </a:fld>
            <a:endParaRPr b="0" lang="lt-LT" sz="1200" spc="-1" strike="noStrike">
              <a:latin typeface="Times New Roman"/>
            </a:endParaRPr>
          </a:p>
        </p:txBody>
      </p:sp>
    </p:spTree>
  </p:cSld>
  <p:transition spd="med">
    <p:fade/>
  </p:transition>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TextShape 1"/>
          <p:cNvSpPr txBox="1"/>
          <p:nvPr/>
        </p:nvSpPr>
        <p:spPr>
          <a:xfrm>
            <a:off x="1218960" y="152280"/>
            <a:ext cx="9750600" cy="1294920"/>
          </a:xfrm>
          <a:prstGeom prst="rect">
            <a:avLst/>
          </a:prstGeom>
          <a:noFill/>
          <a:ln>
            <a:noFill/>
          </a:ln>
        </p:spPr>
        <p:txBody>
          <a:bodyPr lIns="122040" rIns="122040" tIns="60840" bIns="60840" anchor="b"/>
          <a:p>
            <a:pPr>
              <a:lnSpc>
                <a:spcPct val="100000"/>
              </a:lnSpc>
            </a:pPr>
            <a:r>
              <a:rPr b="0" lang="en-US" sz="3600" spc="-1" strike="noStrike">
                <a:solidFill>
                  <a:srgbClr val="000000"/>
                </a:solidFill>
                <a:latin typeface="Constantia"/>
              </a:rPr>
              <a:t>Kaip vykdomas maitinimas lopšelyje-darželyje „Auksinis raktelis“</a:t>
            </a:r>
            <a:endParaRPr b="0" lang="en-US" sz="3600" spc="-1" strike="noStrike">
              <a:solidFill>
                <a:srgbClr val="000000"/>
              </a:solidFill>
              <a:latin typeface="Constantia"/>
            </a:endParaRPr>
          </a:p>
        </p:txBody>
      </p:sp>
      <p:sp>
        <p:nvSpPr>
          <p:cNvPr id="169" name="TextShape 2"/>
          <p:cNvSpPr txBox="1"/>
          <p:nvPr/>
        </p:nvSpPr>
        <p:spPr>
          <a:xfrm>
            <a:off x="1218960" y="1600200"/>
            <a:ext cx="9750600" cy="4571640"/>
          </a:xfrm>
          <a:prstGeom prst="rect">
            <a:avLst/>
          </a:prstGeom>
          <a:noFill/>
          <a:ln>
            <a:noFill/>
          </a:ln>
        </p:spPr>
        <p:txBody>
          <a:bodyPr lIns="122040" rIns="122040" tIns="60840" bIns="60840">
            <a:normAutofit/>
          </a:bodyPr>
          <a:p>
            <a:pPr marL="304920" indent="-304560">
              <a:lnSpc>
                <a:spcPct val="90000"/>
              </a:lnSpc>
              <a:spcBef>
                <a:spcPts val="1800"/>
              </a:spcBef>
              <a:buClr>
                <a:srgbClr val="679015"/>
              </a:buClr>
              <a:buFont typeface="Arial"/>
              <a:buChar char="•"/>
            </a:pPr>
            <a:r>
              <a:rPr b="0" lang="en-US" sz="2600" spc="-1" strike="noStrike">
                <a:solidFill>
                  <a:srgbClr val="000000"/>
                </a:solidFill>
                <a:latin typeface="Constantia"/>
              </a:rPr>
              <a:t>Vaikai maitinami ne rečiau kaip kas 3,5 val. pagal valgiaraščius. Atskiri valgiaraščiai sudaromi lopšelio (vadovaujantis 1–3 m. vaikams rekomenduojamomis paros maistinių medžiagų normomis) ir darželio (vadovaujantis 4–7 m. vaikams rekomenduojamomis paros maistinių medžiagų normomis) grupėms. Vaikų maitinimo valgiaraščiai sudaromi atsižvelgiant į rekomenduojamas paros energijos ir maistinių medžiagų normas vaikams bei į vaikų buvimo įstaigoje trukmę.</a:t>
            </a:r>
            <a:endParaRPr b="0" lang="en-US" sz="2600" spc="-1" strike="noStrike">
              <a:solidFill>
                <a:srgbClr val="000000"/>
              </a:solidFill>
              <a:latin typeface="Constantia"/>
            </a:endParaRPr>
          </a:p>
          <a:p>
            <a:pPr marL="304920" indent="-304560">
              <a:lnSpc>
                <a:spcPct val="90000"/>
              </a:lnSpc>
              <a:spcBef>
                <a:spcPts val="1800"/>
              </a:spcBef>
              <a:buClr>
                <a:srgbClr val="679015"/>
              </a:buClr>
              <a:buFont typeface="Arial"/>
              <a:buChar char="•"/>
            </a:pPr>
            <a:r>
              <a:rPr b="0" lang="en-US" sz="2600" spc="-1" strike="noStrike">
                <a:solidFill>
                  <a:srgbClr val="000000"/>
                </a:solidFill>
                <a:latin typeface="Constantia"/>
              </a:rPr>
              <a:t>Lopšelis-darželis „Auksinis raktelis“ dalyvauja programoje „Pienas vaikams“ ir vaisių vartojimo skatinimo programoje, šių programų maisto produktai į valgiaraščius neįtraukiami.</a:t>
            </a:r>
            <a:endParaRPr b="0" lang="en-US" sz="2600" spc="-1" strike="noStrike">
              <a:solidFill>
                <a:srgbClr val="000000"/>
              </a:solidFill>
              <a:latin typeface="Constantia"/>
            </a:endParaRPr>
          </a:p>
          <a:p>
            <a:pPr>
              <a:lnSpc>
                <a:spcPct val="90000"/>
              </a:lnSpc>
              <a:spcBef>
                <a:spcPts val="1800"/>
              </a:spcBef>
            </a:pPr>
            <a:endParaRPr b="0" lang="en-US" sz="2600" spc="-1" strike="noStrike">
              <a:solidFill>
                <a:srgbClr val="000000"/>
              </a:solidFill>
              <a:latin typeface="Constantia"/>
            </a:endParaRPr>
          </a:p>
        </p:txBody>
      </p:sp>
      <p:sp>
        <p:nvSpPr>
          <p:cNvPr id="170" name="TextShape 3"/>
          <p:cNvSpPr txBox="1"/>
          <p:nvPr/>
        </p:nvSpPr>
        <p:spPr>
          <a:xfrm>
            <a:off x="9547920" y="6448320"/>
            <a:ext cx="1421640" cy="180720"/>
          </a:xfrm>
          <a:prstGeom prst="rect">
            <a:avLst/>
          </a:prstGeom>
          <a:noFill/>
          <a:ln>
            <a:noFill/>
          </a:ln>
        </p:spPr>
        <p:txBody>
          <a:bodyPr lIns="122040" rIns="122040" tIns="60840" bIns="60840" anchor="ctr"/>
          <a:p>
            <a:pPr algn="r">
              <a:lnSpc>
                <a:spcPct val="100000"/>
              </a:lnSpc>
            </a:pPr>
            <a:fld id="{D37B74EB-C80D-4BE1-B941-38E099327F62}" type="datetime1">
              <a:rPr b="0" lang="lt-LT" sz="1200" spc="-1" strike="noStrike">
                <a:solidFill>
                  <a:srgbClr val="000000"/>
                </a:solidFill>
                <a:latin typeface="Constantia"/>
              </a:rPr>
              <a:t>2019-04-09</a:t>
            </a:fld>
            <a:endParaRPr b="0" lang="lt-LT" sz="1200" spc="-1" strike="noStrike">
              <a:latin typeface="Times New Roman"/>
            </a:endParaRPr>
          </a:p>
        </p:txBody>
      </p:sp>
    </p:spTree>
  </p:cSld>
  <p:transition spd="med">
    <p:fade/>
  </p:transition>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TextShape 1"/>
          <p:cNvSpPr txBox="1"/>
          <p:nvPr/>
        </p:nvSpPr>
        <p:spPr>
          <a:xfrm>
            <a:off x="1218960" y="152280"/>
            <a:ext cx="9750600" cy="1294920"/>
          </a:xfrm>
          <a:prstGeom prst="rect">
            <a:avLst/>
          </a:prstGeom>
          <a:noFill/>
          <a:ln>
            <a:noFill/>
          </a:ln>
        </p:spPr>
        <p:txBody>
          <a:bodyPr lIns="122040" rIns="122040" tIns="60840" bIns="60840" anchor="b"/>
          <a:p>
            <a:endParaRPr b="0" lang="en-US" sz="2400" spc="-1" strike="noStrike">
              <a:solidFill>
                <a:srgbClr val="000000"/>
              </a:solidFill>
              <a:latin typeface="Constantia"/>
            </a:endParaRPr>
          </a:p>
        </p:txBody>
      </p:sp>
      <p:sp>
        <p:nvSpPr>
          <p:cNvPr id="172" name="TextShape 2"/>
          <p:cNvSpPr txBox="1"/>
          <p:nvPr/>
        </p:nvSpPr>
        <p:spPr>
          <a:xfrm>
            <a:off x="1218960" y="1600200"/>
            <a:ext cx="9750600" cy="4571640"/>
          </a:xfrm>
          <a:prstGeom prst="rect">
            <a:avLst/>
          </a:prstGeom>
          <a:noFill/>
          <a:ln>
            <a:noFill/>
          </a:ln>
        </p:spPr>
        <p:txBody>
          <a:bodyPr lIns="122040" rIns="122040" tIns="60840" bIns="60840">
            <a:normAutofit/>
          </a:bodyPr>
          <a:p>
            <a:pPr marL="304920" indent="-304560">
              <a:lnSpc>
                <a:spcPct val="90000"/>
              </a:lnSpc>
              <a:spcBef>
                <a:spcPts val="1800"/>
              </a:spcBef>
              <a:buClr>
                <a:srgbClr val="679015"/>
              </a:buClr>
              <a:buFont typeface="Arial"/>
              <a:buChar char="•"/>
            </a:pPr>
            <a:r>
              <a:rPr b="0" lang="en-US" sz="2800" spc="-1" strike="noStrike">
                <a:solidFill>
                  <a:srgbClr val="000000"/>
                </a:solidFill>
                <a:latin typeface="Constantia"/>
              </a:rPr>
              <a:t>Pirmenybė teikiama maistines savybes tausojantiems patiekalų gamybos būdams. Gaminant maistą nenaudojami prieskonių mišiniai, kurių sudėtyje yra maisto priedų. Gaminant maistą naudojama kuo mažiau druskos ir cukraus (druskos ne daugiau kaip 1 g/100 g, pridėtinio cukraus ne daugiau kaip 5 g/100 g). Kiekvieną dieną patiekiama daržovių ir vaisių. Tas pats patiekalas netiekiamas dažniau nei kartą per savaitę. Sudaryta galimybė atsigerti nesaldintos arbatos ir sudarytos higieniškos sąlygos atsigerti geriamojo vandens (kambario temperatūros). </a:t>
            </a:r>
            <a:endParaRPr b="0" lang="en-US" sz="2800" spc="-1" strike="noStrike">
              <a:solidFill>
                <a:srgbClr val="000000"/>
              </a:solidFill>
              <a:latin typeface="Constantia"/>
            </a:endParaRPr>
          </a:p>
          <a:p>
            <a:pPr marL="304920" indent="-304560">
              <a:lnSpc>
                <a:spcPct val="90000"/>
              </a:lnSpc>
              <a:spcBef>
                <a:spcPts val="1800"/>
              </a:spcBef>
              <a:buClr>
                <a:srgbClr val="679015"/>
              </a:buClr>
              <a:buFont typeface="Arial"/>
              <a:buChar char="•"/>
            </a:pPr>
            <a:r>
              <a:rPr b="0" lang="en-US" sz="2800" spc="-1" strike="noStrike">
                <a:solidFill>
                  <a:srgbClr val="000000"/>
                </a:solidFill>
                <a:latin typeface="Constantia"/>
              </a:rPr>
              <a:t>Valgiaraštyje yra patiekalų, pagamintų iš įvairios mėsos (jautienos, kalakutienos, vištienos, triušienos, kiaulienos), kurios kiekis parinktas siekiant užtikrinti vaiko poreikius.</a:t>
            </a:r>
            <a:endParaRPr b="0" lang="en-US" sz="2800" spc="-1" strike="noStrike">
              <a:solidFill>
                <a:srgbClr val="000000"/>
              </a:solidFill>
              <a:latin typeface="Constantia"/>
            </a:endParaRPr>
          </a:p>
          <a:p>
            <a:pPr marL="304920" indent="-304560">
              <a:lnSpc>
                <a:spcPct val="90000"/>
              </a:lnSpc>
              <a:spcBef>
                <a:spcPts val="1800"/>
              </a:spcBef>
              <a:buClr>
                <a:srgbClr val="679015"/>
              </a:buClr>
              <a:buFont typeface="Arial"/>
              <a:buChar char="•"/>
            </a:pPr>
            <a:r>
              <a:rPr b="0" lang="en-US" sz="2800" spc="-1" strike="noStrike">
                <a:solidFill>
                  <a:srgbClr val="000000"/>
                </a:solidFill>
                <a:latin typeface="Constantia"/>
              </a:rPr>
              <a:t>Du kartus savaitėje vaikai gauna patiekalų iš žuvies.</a:t>
            </a:r>
            <a:endParaRPr b="0" lang="en-US" sz="2800" spc="-1" strike="noStrike">
              <a:solidFill>
                <a:srgbClr val="000000"/>
              </a:solidFill>
              <a:latin typeface="Constantia"/>
            </a:endParaRPr>
          </a:p>
          <a:p>
            <a:pPr marL="304920" indent="-304560">
              <a:lnSpc>
                <a:spcPct val="90000"/>
              </a:lnSpc>
              <a:spcBef>
                <a:spcPts val="1800"/>
              </a:spcBef>
              <a:buClr>
                <a:srgbClr val="679015"/>
              </a:buClr>
              <a:buFont typeface="Arial"/>
              <a:buChar char="•"/>
            </a:pPr>
            <a:r>
              <a:rPr b="0" lang="en-US" sz="2800" spc="-1" strike="noStrike">
                <a:solidFill>
                  <a:srgbClr val="000000"/>
                </a:solidFill>
                <a:latin typeface="Constantia"/>
              </a:rPr>
              <a:t>Taip pat vaikams pagal galimybes siūloma tik pilno grūdo duona, patiekalai iš pilno grūdo arba speltos miltų, kietųjų kviečių makaronai, didesnis kiekis daržovių ir vaisių.</a:t>
            </a:r>
            <a:endParaRPr b="0" lang="en-US" sz="2800" spc="-1" strike="noStrike">
              <a:solidFill>
                <a:srgbClr val="000000"/>
              </a:solidFill>
              <a:latin typeface="Constantia"/>
            </a:endParaRPr>
          </a:p>
          <a:p>
            <a:pPr>
              <a:lnSpc>
                <a:spcPct val="90000"/>
              </a:lnSpc>
              <a:spcBef>
                <a:spcPts val="1800"/>
              </a:spcBef>
            </a:pPr>
            <a:endParaRPr b="0" lang="en-US" sz="2800" spc="-1" strike="noStrike">
              <a:solidFill>
                <a:srgbClr val="000000"/>
              </a:solidFill>
              <a:latin typeface="Constantia"/>
            </a:endParaRPr>
          </a:p>
        </p:txBody>
      </p:sp>
      <p:sp>
        <p:nvSpPr>
          <p:cNvPr id="173" name="TextShape 3"/>
          <p:cNvSpPr txBox="1"/>
          <p:nvPr/>
        </p:nvSpPr>
        <p:spPr>
          <a:xfrm>
            <a:off x="9547920" y="6448320"/>
            <a:ext cx="1421640" cy="180720"/>
          </a:xfrm>
          <a:prstGeom prst="rect">
            <a:avLst/>
          </a:prstGeom>
          <a:noFill/>
          <a:ln>
            <a:noFill/>
          </a:ln>
        </p:spPr>
        <p:txBody>
          <a:bodyPr lIns="122040" rIns="122040" tIns="60840" bIns="60840" anchor="ctr"/>
          <a:p>
            <a:pPr algn="r">
              <a:lnSpc>
                <a:spcPct val="100000"/>
              </a:lnSpc>
            </a:pPr>
            <a:fld id="{81CEFDF4-4A06-41ED-B58C-5681FB6E0F78}" type="datetime1">
              <a:rPr b="0" lang="lt-LT" sz="1200" spc="-1" strike="noStrike">
                <a:solidFill>
                  <a:srgbClr val="000000"/>
                </a:solidFill>
                <a:latin typeface="Constantia"/>
              </a:rPr>
              <a:t>2019-04-09</a:t>
            </a:fld>
            <a:endParaRPr b="0" lang="lt-LT" sz="1200" spc="-1" strike="noStrike">
              <a:latin typeface="Times New Roman"/>
            </a:endParaRPr>
          </a:p>
        </p:txBody>
      </p:sp>
    </p:spTree>
  </p:cSld>
  <p:transition spd="med">
    <p:fade/>
  </p:transition>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TextShape 1"/>
          <p:cNvSpPr txBox="1"/>
          <p:nvPr/>
        </p:nvSpPr>
        <p:spPr>
          <a:xfrm>
            <a:off x="1141560" y="1523880"/>
            <a:ext cx="9750600" cy="816120"/>
          </a:xfrm>
          <a:prstGeom prst="rect">
            <a:avLst/>
          </a:prstGeom>
          <a:noFill/>
          <a:ln>
            <a:noFill/>
          </a:ln>
        </p:spPr>
        <p:txBody>
          <a:bodyPr lIns="122040" rIns="122040" tIns="60840" bIns="60840" anchor="ctr">
            <a:normAutofit/>
          </a:bodyPr>
          <a:p>
            <a:pPr>
              <a:lnSpc>
                <a:spcPct val="90000"/>
              </a:lnSpc>
              <a:spcBef>
                <a:spcPts val="1800"/>
              </a:spcBef>
            </a:pPr>
            <a:r>
              <a:rPr b="0" lang="en-US" sz="2800" spc="-1" strike="noStrike">
                <a:solidFill>
                  <a:srgbClr val="679015"/>
                </a:solidFill>
                <a:latin typeface="Constantia"/>
              </a:rPr>
              <a:t>Lopšelyje-darželyje naudojamos šios maisto produktų grupės</a:t>
            </a:r>
            <a:endParaRPr b="0" lang="en-US" sz="2800" spc="-1" strike="noStrike">
              <a:solidFill>
                <a:srgbClr val="000000"/>
              </a:solidFill>
              <a:latin typeface="Constantia"/>
            </a:endParaRPr>
          </a:p>
        </p:txBody>
      </p:sp>
      <p:graphicFrame>
        <p:nvGraphicFramePr>
          <p:cNvPr id="175" name="Table 2"/>
          <p:cNvGraphicFramePr/>
          <p:nvPr/>
        </p:nvGraphicFramePr>
        <p:xfrm>
          <a:off x="1141560" y="2413080"/>
          <a:ext cx="8480880" cy="2176200"/>
        </p:xfrm>
        <a:graphic>
          <a:graphicData uri="http://schemas.openxmlformats.org/drawingml/2006/table">
            <a:tbl>
              <a:tblPr/>
              <a:tblGrid>
                <a:gridCol w="8481240"/>
              </a:tblGrid>
              <a:tr h="346320">
                <a:tc>
                  <a:txBody>
                    <a:bodyPr/>
                    <a:p>
                      <a:pPr>
                        <a:lnSpc>
                          <a:spcPct val="100000"/>
                        </a:lnSpc>
                      </a:pPr>
                      <a:r>
                        <a:rPr b="0" lang="lt-LT" sz="2000" spc="-1" strike="noStrike">
                          <a:solidFill>
                            <a:srgbClr val="ffffff"/>
                          </a:solidFill>
                          <a:latin typeface="Constantia"/>
                        </a:rPr>
                        <a:t>Daržovės, vaisiai, uogos ir jų patiekalai, sultys</a:t>
                      </a:r>
                      <a:endParaRPr b="0" lang="lt-LT" sz="2000" spc="-1" strike="noStrike">
                        <a:latin typeface="Arial"/>
                      </a:endParaRPr>
                    </a:p>
                  </a:txBody>
                  <a:tcPr marL="91440" marR="91440">
                    <a:lnL w="9360">
                      <a:solidFill>
                        <a:srgbClr val="cfe2bd"/>
                      </a:solidFill>
                    </a:lnL>
                    <a:lnR w="9360">
                      <a:solidFill>
                        <a:srgbClr val="cfe2bd"/>
                      </a:solidFill>
                    </a:lnR>
                    <a:lnT w="9360">
                      <a:solidFill>
                        <a:srgbClr val="cfe2bd"/>
                      </a:solidFill>
                    </a:lnT>
                    <a:lnB w="17280">
                      <a:solidFill>
                        <a:srgbClr val="000000"/>
                      </a:solidFill>
                    </a:lnB>
                    <a:solidFill>
                      <a:srgbClr val="84c700"/>
                    </a:solidFill>
                  </a:tcPr>
                </a:tc>
              </a:tr>
              <a:tr h="346320">
                <a:tc>
                  <a:txBody>
                    <a:bodyPr/>
                    <a:p>
                      <a:pPr>
                        <a:lnSpc>
                          <a:spcPct val="100000"/>
                        </a:lnSpc>
                      </a:pPr>
                      <a:r>
                        <a:rPr b="0" lang="lt-LT" sz="2000" spc="-1" strike="noStrike">
                          <a:solidFill>
                            <a:srgbClr val="ffffff"/>
                          </a:solidFill>
                          <a:latin typeface="Constantia"/>
                        </a:rPr>
                        <a:t>Grūdiniai (duonos gaminiai, kruopų produktai) ir ankštiniai produktai</a:t>
                      </a:r>
                      <a:endParaRPr b="0" lang="lt-LT" sz="2000" spc="-1" strike="noStrike">
                        <a:latin typeface="Arial"/>
                      </a:endParaRPr>
                    </a:p>
                  </a:txBody>
                  <a:tcPr marL="91440" marR="91440">
                    <a:lnL w="9360">
                      <a:solidFill>
                        <a:srgbClr val="cfe2bd"/>
                      </a:solidFill>
                    </a:lnL>
                    <a:lnR w="9360">
                      <a:solidFill>
                        <a:srgbClr val="cfe2bd"/>
                      </a:solidFill>
                    </a:lnR>
                    <a:lnT w="9360">
                      <a:solidFill>
                        <a:srgbClr val="cfe2bd"/>
                      </a:solidFill>
                    </a:lnT>
                    <a:lnB w="9360">
                      <a:solidFill>
                        <a:srgbClr val="cfe2bd"/>
                      </a:solidFill>
                    </a:lnB>
                    <a:solidFill>
                      <a:srgbClr val="9dd233"/>
                    </a:solidFill>
                  </a:tcPr>
                </a:tc>
              </a:tr>
              <a:tr h="346320">
                <a:tc>
                  <a:txBody>
                    <a:bodyPr/>
                    <a:p>
                      <a:pPr>
                        <a:lnSpc>
                          <a:spcPct val="100000"/>
                        </a:lnSpc>
                      </a:pPr>
                      <a:r>
                        <a:rPr b="0" lang="lt-LT" sz="2000" spc="-1" strike="noStrike">
                          <a:solidFill>
                            <a:srgbClr val="ffffff"/>
                          </a:solidFill>
                          <a:latin typeface="Constantia"/>
                        </a:rPr>
                        <a:t>Pienas ir pieno produktai</a:t>
                      </a:r>
                      <a:endParaRPr b="0" lang="lt-LT" sz="2000" spc="-1" strike="noStrike">
                        <a:latin typeface="Arial"/>
                      </a:endParaRPr>
                    </a:p>
                  </a:txBody>
                  <a:tcPr marL="91440" marR="91440">
                    <a:lnL w="9360">
                      <a:solidFill>
                        <a:srgbClr val="cfe2bd"/>
                      </a:solidFill>
                    </a:lnL>
                    <a:lnR w="9360">
                      <a:solidFill>
                        <a:srgbClr val="cfe2bd"/>
                      </a:solidFill>
                    </a:lnR>
                    <a:lnT w="9360">
                      <a:solidFill>
                        <a:srgbClr val="cfe2bd"/>
                      </a:solidFill>
                    </a:lnT>
                    <a:lnB w="9360">
                      <a:solidFill>
                        <a:srgbClr val="cfe2bd"/>
                      </a:solidFill>
                    </a:lnB>
                    <a:solidFill>
                      <a:srgbClr val="84c700"/>
                    </a:solidFill>
                  </a:tcPr>
                </a:tc>
              </a:tr>
              <a:tr h="346320">
                <a:tc>
                  <a:txBody>
                    <a:bodyPr/>
                    <a:p>
                      <a:pPr>
                        <a:lnSpc>
                          <a:spcPct val="100000"/>
                        </a:lnSpc>
                      </a:pPr>
                      <a:r>
                        <a:rPr b="0" lang="lt-LT" sz="2000" spc="-1" strike="noStrike">
                          <a:solidFill>
                            <a:srgbClr val="ffffff"/>
                          </a:solidFill>
                          <a:latin typeface="Constantia"/>
                          <a:ea typeface="Times New Roman"/>
                        </a:rPr>
                        <a:t>Liesos mėsos produktai</a:t>
                      </a:r>
                      <a:endParaRPr b="0" lang="lt-LT" sz="2000" spc="-1" strike="noStrike">
                        <a:latin typeface="Arial"/>
                      </a:endParaRPr>
                    </a:p>
                  </a:txBody>
                  <a:tcPr marL="91440" marR="91440">
                    <a:lnL w="9360">
                      <a:solidFill>
                        <a:srgbClr val="cfe2bd"/>
                      </a:solidFill>
                    </a:lnL>
                    <a:lnR w="9360">
                      <a:solidFill>
                        <a:srgbClr val="cfe2bd"/>
                      </a:solidFill>
                    </a:lnR>
                    <a:lnT w="9360">
                      <a:solidFill>
                        <a:srgbClr val="cfe2bd"/>
                      </a:solidFill>
                    </a:lnT>
                    <a:lnB w="9360">
                      <a:solidFill>
                        <a:srgbClr val="cfe2bd"/>
                      </a:solidFill>
                    </a:lnB>
                    <a:solidFill>
                      <a:srgbClr val="9dd233"/>
                    </a:solidFill>
                  </a:tcPr>
                </a:tc>
              </a:tr>
              <a:tr h="346320">
                <a:tc>
                  <a:txBody>
                    <a:bodyPr/>
                    <a:p>
                      <a:pPr>
                        <a:lnSpc>
                          <a:spcPct val="100000"/>
                        </a:lnSpc>
                      </a:pPr>
                      <a:r>
                        <a:rPr b="0" lang="lt-LT" sz="2000" spc="-1" strike="noStrike">
                          <a:solidFill>
                            <a:srgbClr val="ffffff"/>
                          </a:solidFill>
                          <a:latin typeface="Constantia"/>
                        </a:rPr>
                        <a:t>Žuvis ir jos produktai</a:t>
                      </a:r>
                      <a:endParaRPr b="0" lang="lt-LT" sz="2000" spc="-1" strike="noStrike">
                        <a:latin typeface="Arial"/>
                      </a:endParaRPr>
                    </a:p>
                  </a:txBody>
                  <a:tcPr marL="91440" marR="91440">
                    <a:lnL w="9360">
                      <a:solidFill>
                        <a:srgbClr val="cfe2bd"/>
                      </a:solidFill>
                    </a:lnL>
                    <a:lnR w="9360">
                      <a:solidFill>
                        <a:srgbClr val="cfe2bd"/>
                      </a:solidFill>
                    </a:lnR>
                    <a:lnT w="9360">
                      <a:solidFill>
                        <a:srgbClr val="cfe2bd"/>
                      </a:solidFill>
                    </a:lnT>
                    <a:lnB w="9360">
                      <a:solidFill>
                        <a:srgbClr val="cfe2bd"/>
                      </a:solidFill>
                    </a:lnB>
                    <a:solidFill>
                      <a:srgbClr val="84c700"/>
                    </a:solidFill>
                  </a:tcPr>
                </a:tc>
              </a:tr>
              <a:tr h="346320">
                <a:tc>
                  <a:txBody>
                    <a:bodyPr/>
                    <a:p>
                      <a:pPr>
                        <a:lnSpc>
                          <a:spcPct val="100000"/>
                        </a:lnSpc>
                      </a:pPr>
                      <a:r>
                        <a:rPr b="0" lang="lt-LT" sz="2000" spc="-1" strike="noStrike">
                          <a:solidFill>
                            <a:srgbClr val="ffffff"/>
                          </a:solidFill>
                          <a:latin typeface="Constantia"/>
                        </a:rPr>
                        <a:t>Aliejus (extra klasės alyvuogių aliejus, kokosų aliejus), lydytas sviestas</a:t>
                      </a:r>
                      <a:endParaRPr b="0" lang="lt-LT" sz="2000" spc="-1" strike="noStrike">
                        <a:latin typeface="Arial"/>
                      </a:endParaRPr>
                    </a:p>
                  </a:txBody>
                  <a:tcPr marL="91440" marR="91440">
                    <a:lnL w="9360">
                      <a:solidFill>
                        <a:srgbClr val="cfe2bd"/>
                      </a:solidFill>
                    </a:lnL>
                    <a:lnR w="9360">
                      <a:solidFill>
                        <a:srgbClr val="cfe2bd"/>
                      </a:solidFill>
                    </a:lnR>
                    <a:lnT w="9360">
                      <a:solidFill>
                        <a:srgbClr val="cfe2bd"/>
                      </a:solidFill>
                    </a:lnT>
                    <a:lnB w="9360">
                      <a:solidFill>
                        <a:srgbClr val="cfe2bd"/>
                      </a:solidFill>
                    </a:lnB>
                    <a:solidFill>
                      <a:srgbClr val="9dd233"/>
                    </a:solidFill>
                  </a:tcPr>
                </a:tc>
              </a:tr>
              <a:tr h="346320">
                <a:tc>
                  <a:txBody>
                    <a:bodyPr/>
                    <a:p>
                      <a:pPr>
                        <a:lnSpc>
                          <a:spcPct val="100000"/>
                        </a:lnSpc>
                      </a:pPr>
                      <a:r>
                        <a:rPr b="0" lang="lt-LT" sz="2000" spc="-1" strike="noStrike">
                          <a:solidFill>
                            <a:srgbClr val="ffffff"/>
                          </a:solidFill>
                          <a:latin typeface="Constantia"/>
                        </a:rPr>
                        <a:t>Kiaušiniai</a:t>
                      </a:r>
                      <a:endParaRPr b="0" lang="lt-LT" sz="2000" spc="-1" strike="noStrike">
                        <a:latin typeface="Arial"/>
                      </a:endParaRPr>
                    </a:p>
                  </a:txBody>
                  <a:tcPr marL="91440" marR="91440">
                    <a:lnL w="9360">
                      <a:solidFill>
                        <a:srgbClr val="cfe2bd"/>
                      </a:solidFill>
                    </a:lnL>
                    <a:lnR w="9360">
                      <a:solidFill>
                        <a:srgbClr val="cfe2bd"/>
                      </a:solidFill>
                    </a:lnR>
                    <a:lnT w="9360">
                      <a:solidFill>
                        <a:srgbClr val="cfe2bd"/>
                      </a:solidFill>
                    </a:lnT>
                    <a:lnB w="9360">
                      <a:solidFill>
                        <a:srgbClr val="cfe2bd"/>
                      </a:solidFill>
                    </a:lnB>
                    <a:solidFill>
                      <a:srgbClr val="84c700"/>
                    </a:solidFill>
                  </a:tcPr>
                </a:tc>
              </a:tr>
              <a:tr h="346320">
                <a:tc>
                  <a:txBody>
                    <a:bodyPr/>
                    <a:p>
                      <a:pPr>
                        <a:lnSpc>
                          <a:spcPct val="100000"/>
                        </a:lnSpc>
                      </a:pPr>
                      <a:r>
                        <a:rPr b="0" lang="lt-LT" sz="2000" spc="-1" strike="noStrike">
                          <a:solidFill>
                            <a:srgbClr val="ffffff"/>
                          </a:solidFill>
                          <a:latin typeface="Constantia"/>
                        </a:rPr>
                        <a:t>Geriamasis vanduo</a:t>
                      </a:r>
                      <a:endParaRPr b="0" lang="lt-LT" sz="2000" spc="-1" strike="noStrike">
                        <a:latin typeface="Arial"/>
                      </a:endParaRPr>
                    </a:p>
                  </a:txBody>
                  <a:tcPr marL="91440" marR="91440">
                    <a:lnL w="9360">
                      <a:solidFill>
                        <a:srgbClr val="000000"/>
                      </a:solidFill>
                    </a:lnL>
                    <a:lnR w="9360">
                      <a:solidFill>
                        <a:srgbClr val="000000"/>
                      </a:solidFill>
                    </a:lnR>
                    <a:lnT w="9360">
                      <a:solidFill>
                        <a:srgbClr val="000000"/>
                      </a:solidFill>
                    </a:lnT>
                    <a:lnB w="9360">
                      <a:solidFill>
                        <a:srgbClr val="cfe2bd"/>
                      </a:solidFill>
                    </a:lnB>
                    <a:solidFill>
                      <a:srgbClr val="9dd233"/>
                    </a:solidFill>
                  </a:tcPr>
                </a:tc>
              </a:tr>
            </a:tbl>
          </a:graphicData>
        </a:graphic>
      </p:graphicFrame>
      <p:sp>
        <p:nvSpPr>
          <p:cNvPr id="176" name="TextShape 3"/>
          <p:cNvSpPr txBox="1"/>
          <p:nvPr/>
        </p:nvSpPr>
        <p:spPr>
          <a:xfrm>
            <a:off x="9547920" y="6448320"/>
            <a:ext cx="1421640" cy="180720"/>
          </a:xfrm>
          <a:prstGeom prst="rect">
            <a:avLst/>
          </a:prstGeom>
          <a:noFill/>
          <a:ln>
            <a:noFill/>
          </a:ln>
        </p:spPr>
        <p:txBody>
          <a:bodyPr lIns="122040" rIns="122040" tIns="60840" bIns="60840" anchor="ctr"/>
          <a:p>
            <a:pPr algn="r">
              <a:lnSpc>
                <a:spcPct val="100000"/>
              </a:lnSpc>
            </a:pPr>
            <a:fld id="{B3A41EC5-692E-475E-B212-D7207F2980B7}" type="datetime1">
              <a:rPr b="0" lang="lt-LT" sz="1200" spc="-1" strike="noStrike">
                <a:solidFill>
                  <a:srgbClr val="000000"/>
                </a:solidFill>
                <a:latin typeface="Constantia"/>
              </a:rPr>
              <a:t>2019-04-09</a:t>
            </a:fld>
            <a:endParaRPr b="0" lang="lt-LT" sz="1200" spc="-1" strike="noStrike">
              <a:latin typeface="Times New Roman"/>
            </a:endParaRPr>
          </a:p>
        </p:txBody>
      </p:sp>
      <p:sp>
        <p:nvSpPr>
          <p:cNvPr id="177" name="TextShape 4"/>
          <p:cNvSpPr txBox="1"/>
          <p:nvPr/>
        </p:nvSpPr>
        <p:spPr>
          <a:xfrm>
            <a:off x="1141560" y="152280"/>
            <a:ext cx="9750600" cy="1294920"/>
          </a:xfrm>
          <a:prstGeom prst="rect">
            <a:avLst/>
          </a:prstGeom>
          <a:noFill/>
          <a:ln>
            <a:noFill/>
          </a:ln>
        </p:spPr>
        <p:txBody>
          <a:bodyPr lIns="122040" rIns="122040" tIns="60840" bIns="60840" anchor="b"/>
          <a:p>
            <a:endParaRPr b="0" lang="en-US" sz="2400" spc="-1" strike="noStrike">
              <a:solidFill>
                <a:srgbClr val="000000"/>
              </a:solidFill>
              <a:latin typeface="Constantia"/>
            </a:endParaRPr>
          </a:p>
        </p:txBody>
      </p:sp>
    </p:spTree>
  </p:cSld>
  <p:transition spd="med">
    <p:fade/>
  </p:transition>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Fresh food presentation (widescreen)</Template>
  <TotalTime>590</TotalTime>
  <Application>LibreOffice/6.0.5.2$Windows_x86 LibreOffice_project/54c8cbb85f300ac59db32fe8a675ff7683cd5a16</Application>
  <Words>1903</Words>
  <Paragraphs>233</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2018-04-23T17:58:27Z</dcterms:created>
  <dc:creator>Namai</dc:creator>
  <dc:description/>
  <dc:language>lt-LT</dc:language>
  <cp:lastModifiedBy>Namai</cp:lastModifiedBy>
  <dcterms:modified xsi:type="dcterms:W3CDTF">2018-04-24T03:49:45Z</dcterms:modified>
  <cp:revision>173</cp:revision>
  <dc:subject/>
  <dc:title>Title Layout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ampaignTags">
    <vt:lpwstr/>
  </property>
  <property fmtid="{D5CDD505-2E9C-101B-9397-08002B2CF9AE}" pid="4" name="ContentTypeId">
    <vt:lpwstr>0x010100AA3F7D94069FF64A86F7DFF56D60E3BE</vt:lpwstr>
  </property>
  <property fmtid="{D5CDD505-2E9C-101B-9397-08002B2CF9AE}" pid="5" name="FeatureTags">
    <vt:lpwstr/>
  </property>
  <property fmtid="{D5CDD505-2E9C-101B-9397-08002B2CF9AE}" pid="6" name="HiddenSlides">
    <vt:i4>0</vt:i4>
  </property>
  <property fmtid="{D5CDD505-2E9C-101B-9397-08002B2CF9AE}" pid="7" name="HyperlinksChanged">
    <vt:bool>0</vt:bool>
  </property>
  <property fmtid="{D5CDD505-2E9C-101B-9397-08002B2CF9AE}" pid="8" name="InternalTags">
    <vt:lpwstr/>
  </property>
  <property fmtid="{D5CDD505-2E9C-101B-9397-08002B2CF9AE}" pid="9" name="LinksUpToDate">
    <vt:bool>0</vt:bool>
  </property>
  <property fmtid="{D5CDD505-2E9C-101B-9397-08002B2CF9AE}" pid="10" name="LocalizationTags">
    <vt:lpwstr/>
  </property>
  <property fmtid="{D5CDD505-2E9C-101B-9397-08002B2CF9AE}" pid="11" name="MMClips">
    <vt:i4>0</vt:i4>
  </property>
  <property fmtid="{D5CDD505-2E9C-101B-9397-08002B2CF9AE}" pid="12" name="Notes">
    <vt:i4>0</vt:i4>
  </property>
  <property fmtid="{D5CDD505-2E9C-101B-9397-08002B2CF9AE}" pid="13" name="PresentationFormat">
    <vt:lpwstr>Custom</vt:lpwstr>
  </property>
  <property fmtid="{D5CDD505-2E9C-101B-9397-08002B2CF9AE}" pid="14" name="ScaleCrop">
    <vt:bool>0</vt:bool>
  </property>
  <property fmtid="{D5CDD505-2E9C-101B-9397-08002B2CF9AE}" pid="15" name="ScenarioTags">
    <vt:lpwstr/>
  </property>
  <property fmtid="{D5CDD505-2E9C-101B-9397-08002B2CF9AE}" pid="16" name="ShareDoc">
    <vt:bool>0</vt:bool>
  </property>
  <property fmtid="{D5CDD505-2E9C-101B-9397-08002B2CF9AE}" pid="17" name="Slides">
    <vt:i4>38</vt:i4>
  </property>
</Properties>
</file>